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6858000" cy="12192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3779520"/>
            <a:ext cx="5829300" cy="256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6827520"/>
            <a:ext cx="4800600" cy="304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1">
                <a:solidFill>
                  <a:srgbClr val="2D2F8A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1">
                <a:solidFill>
                  <a:srgbClr val="2D2F8A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42900" y="2804160"/>
            <a:ext cx="2983230" cy="804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531870" y="2804160"/>
            <a:ext cx="2983230" cy="804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1">
                <a:solidFill>
                  <a:srgbClr val="2D2F8A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18796" y="-222376"/>
            <a:ext cx="5362575" cy="1503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1">
                <a:solidFill>
                  <a:srgbClr val="2D2F8A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4357" y="4653483"/>
            <a:ext cx="6009284" cy="37725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331720" y="11338560"/>
            <a:ext cx="2194560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42900" y="11338560"/>
            <a:ext cx="1577340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4937760" y="11338560"/>
            <a:ext cx="1577340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hyperlink" Target="http://www.ruralfuture.in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6" Type="http://schemas.openxmlformats.org/officeDocument/2006/relationships/image" Target="../media/image18.jpg"/><Relationship Id="rId7" Type="http://schemas.openxmlformats.org/officeDocument/2006/relationships/image" Target="../media/image19.jpg"/><Relationship Id="rId8" Type="http://schemas.openxmlformats.org/officeDocument/2006/relationships/image" Target="../media/image20.jpg"/><Relationship Id="rId9" Type="http://schemas.openxmlformats.org/officeDocument/2006/relationships/image" Target="../media/image2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7" Type="http://schemas.openxmlformats.org/officeDocument/2006/relationships/image" Target="../media/image2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jpg"/><Relationship Id="rId4" Type="http://schemas.openxmlformats.org/officeDocument/2006/relationships/image" Target="../media/image30.jpg"/><Relationship Id="rId5" Type="http://schemas.openxmlformats.org/officeDocument/2006/relationships/image" Target="../media/image31.jpg"/><Relationship Id="rId6" Type="http://schemas.openxmlformats.org/officeDocument/2006/relationships/image" Target="../media/image32.jpg"/><Relationship Id="rId7" Type="http://schemas.openxmlformats.org/officeDocument/2006/relationships/image" Target="../media/image33.jpg"/><Relationship Id="rId8" Type="http://schemas.openxmlformats.org/officeDocument/2006/relationships/image" Target="../media/image34.jpg"/><Relationship Id="rId9" Type="http://schemas.openxmlformats.org/officeDocument/2006/relationships/image" Target="../media/image35.jpg"/><Relationship Id="rId10" Type="http://schemas.openxmlformats.org/officeDocument/2006/relationships/image" Target="../media/image36.jpg"/><Relationship Id="rId11" Type="http://schemas.openxmlformats.org/officeDocument/2006/relationships/image" Target="../media/image3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jpg"/><Relationship Id="rId4" Type="http://schemas.openxmlformats.org/officeDocument/2006/relationships/image" Target="../media/image40.jpg"/><Relationship Id="rId5" Type="http://schemas.openxmlformats.org/officeDocument/2006/relationships/image" Target="../media/image41.jpg"/><Relationship Id="rId6" Type="http://schemas.openxmlformats.org/officeDocument/2006/relationships/image" Target="../media/image42.jpg"/><Relationship Id="rId7" Type="http://schemas.openxmlformats.org/officeDocument/2006/relationships/image" Target="../media/image43.jpg"/><Relationship Id="rId8" Type="http://schemas.openxmlformats.org/officeDocument/2006/relationships/image" Target="../media/image44.jpg"/><Relationship Id="rId9" Type="http://schemas.openxmlformats.org/officeDocument/2006/relationships/image" Target="../media/image45.jpg"/><Relationship Id="rId10" Type="http://schemas.openxmlformats.org/officeDocument/2006/relationships/image" Target="../media/image46.jpg"/><Relationship Id="rId11" Type="http://schemas.openxmlformats.org/officeDocument/2006/relationships/image" Target="../media/image47.jpg"/><Relationship Id="rId12" Type="http://schemas.openxmlformats.org/officeDocument/2006/relationships/image" Target="../media/image48.jpg"/><Relationship Id="rId13" Type="http://schemas.openxmlformats.org/officeDocument/2006/relationships/image" Target="../media/image49.jpg"/><Relationship Id="rId14" Type="http://schemas.openxmlformats.org/officeDocument/2006/relationships/image" Target="../media/image50.jpg"/><Relationship Id="rId15" Type="http://schemas.openxmlformats.org/officeDocument/2006/relationships/image" Target="../media/image51.jpg"/><Relationship Id="rId16" Type="http://schemas.openxmlformats.org/officeDocument/2006/relationships/image" Target="../media/image52.jpg"/><Relationship Id="rId17" Type="http://schemas.openxmlformats.org/officeDocument/2006/relationships/image" Target="../media/image53.jpg"/><Relationship Id="rId18" Type="http://schemas.openxmlformats.org/officeDocument/2006/relationships/image" Target="../media/image54.jpg"/><Relationship Id="rId19" Type="http://schemas.openxmlformats.org/officeDocument/2006/relationships/image" Target="../media/image55.jpg"/><Relationship Id="rId20" Type="http://schemas.openxmlformats.org/officeDocument/2006/relationships/image" Target="../media/image56.jpg"/><Relationship Id="rId21" Type="http://schemas.openxmlformats.org/officeDocument/2006/relationships/image" Target="../media/image57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jpg"/><Relationship Id="rId4" Type="http://schemas.openxmlformats.org/officeDocument/2006/relationships/image" Target="../media/image60.jpg"/><Relationship Id="rId5" Type="http://schemas.openxmlformats.org/officeDocument/2006/relationships/image" Target="../media/image61.jpg"/><Relationship Id="rId6" Type="http://schemas.openxmlformats.org/officeDocument/2006/relationships/image" Target="../media/image62.jpg"/><Relationship Id="rId7" Type="http://schemas.openxmlformats.org/officeDocument/2006/relationships/image" Target="../media/image63.jpg"/><Relationship Id="rId8" Type="http://schemas.openxmlformats.org/officeDocument/2006/relationships/image" Target="../media/image64.jpg"/><Relationship Id="rId9" Type="http://schemas.openxmlformats.org/officeDocument/2006/relationships/image" Target="../media/image65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jpg"/><Relationship Id="rId4" Type="http://schemas.openxmlformats.org/officeDocument/2006/relationships/image" Target="../media/image68.jpg"/><Relationship Id="rId5" Type="http://schemas.openxmlformats.org/officeDocument/2006/relationships/image" Target="../media/image69.jpg"/><Relationship Id="rId6" Type="http://schemas.openxmlformats.org/officeDocument/2006/relationships/hyperlink" Target="https://www.voiceofbihar.in/bhagalpur-library-and-information-center-opened-by-rural-future-foundation-at-rasalpur-ekchari/?fbclid=IwAR2pB1SHSOtZDSpx0p9-gtli7qsLDARf3mw2nP6hjzI-VUUjCNgWT5ntavo" TargetMode="External"/><Relationship Id="rId7" Type="http://schemas.openxmlformats.org/officeDocument/2006/relationships/hyperlink" Target="http://reporters24x7.com/230820210935-2/?fbclid=IwAR3G7lboBkzIsdkPbPGw3JbQNw3ZcM6nxD1LWiZ3P38FQsW3fHkrfRBpB-A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hyperlink" Target="mailto:contact@ruralfuture.in" TargetMode="External"/><Relationship Id="rId4" Type="http://schemas.openxmlformats.org/officeDocument/2006/relationships/hyperlink" Target="mailto:ruralfuturefoundation@gmail.com" TargetMode="External"/><Relationship Id="rId5" Type="http://schemas.openxmlformats.org/officeDocument/2006/relationships/hyperlink" Target="http://www.ruralfuture.in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121919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380" y="134112"/>
            <a:ext cx="1979676" cy="63093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72354" y="10248645"/>
            <a:ext cx="18326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800" spc="-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Medium"/>
                <a:cs typeface="Franklin Gothic Medium"/>
                <a:hlinkClick r:id="rId4"/>
              </a:rPr>
              <a:t>www.ruralfuture.in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3811" y="2188590"/>
            <a:ext cx="5368925" cy="13665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800" spc="375">
                <a:solidFill>
                  <a:srgbClr val="FFFF00"/>
                </a:solidFill>
                <a:latin typeface="Arial"/>
                <a:cs typeface="Arial"/>
              </a:rPr>
              <a:t>RF</a:t>
            </a:r>
            <a:r>
              <a:rPr dirty="0" sz="8800" spc="35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dirty="0" sz="8800" spc="-105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8800" spc="-745">
                <a:solidFill>
                  <a:srgbClr val="FFFF00"/>
                </a:solidFill>
                <a:latin typeface="Arial"/>
                <a:cs typeface="Arial"/>
              </a:rPr>
              <a:t>is</a:t>
            </a:r>
            <a:r>
              <a:rPr dirty="0" sz="8800" spc="-103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8800" spc="-2695">
                <a:solidFill>
                  <a:srgbClr val="FFFF00"/>
                </a:solidFill>
                <a:latin typeface="Arial"/>
                <a:cs typeface="Arial"/>
              </a:rPr>
              <a:t>1</a:t>
            </a:r>
            <a:r>
              <a:rPr dirty="0" sz="8800" spc="-105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8800" spc="-1725">
                <a:solidFill>
                  <a:srgbClr val="FFFF00"/>
                </a:solidFill>
                <a:latin typeface="Arial"/>
                <a:cs typeface="Arial"/>
              </a:rPr>
              <a:t>now</a:t>
            </a:r>
            <a:r>
              <a:rPr dirty="0" sz="4800" spc="250">
                <a:solidFill>
                  <a:srgbClr val="FFFF00"/>
                </a:solidFill>
                <a:latin typeface="Arial"/>
                <a:cs typeface="Arial"/>
              </a:rPr>
              <a:t>!</a:t>
            </a:r>
            <a:endParaRPr sz="4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3811" y="10999723"/>
            <a:ext cx="3917315" cy="10013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20">
                <a:solidFill>
                  <a:srgbClr val="FFFFFF"/>
                </a:solidFill>
                <a:latin typeface="Arial Black"/>
                <a:cs typeface="Arial Black"/>
              </a:rPr>
              <a:t>ANNUAL</a:t>
            </a:r>
            <a:r>
              <a:rPr dirty="0" sz="3200" spc="-7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Arial Black"/>
                <a:cs typeface="Arial Black"/>
              </a:rPr>
              <a:t>REPORT</a:t>
            </a:r>
            <a:endParaRPr sz="3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dirty="0" sz="3200" spc="-5">
                <a:solidFill>
                  <a:srgbClr val="FFFFFF"/>
                </a:solidFill>
                <a:latin typeface="Calibri"/>
                <a:cs typeface="Calibri"/>
              </a:rPr>
              <a:t>December</a:t>
            </a:r>
            <a:r>
              <a:rPr dirty="0" sz="3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Calibri"/>
                <a:cs typeface="Calibri"/>
              </a:rPr>
              <a:t>2021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204330"/>
            <a:ext cx="116586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935" b="1" i="1">
                <a:solidFill>
                  <a:srgbClr val="FF0000"/>
                </a:solidFill>
                <a:latin typeface="Trebuchet MS"/>
                <a:cs typeface="Trebuchet MS"/>
              </a:rPr>
              <a:t>O</a:t>
            </a:r>
            <a:r>
              <a:rPr dirty="0" sz="4000" spc="-810" b="1" i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dirty="0" sz="4000" spc="-390" b="1" i="1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dirty="0" sz="4000" spc="-919" b="1" i="1">
                <a:solidFill>
                  <a:srgbClr val="FF0000"/>
                </a:solidFill>
                <a:latin typeface="Trebuchet MS"/>
                <a:cs typeface="Trebuchet MS"/>
              </a:rPr>
              <a:t>G</a:t>
            </a:r>
            <a:r>
              <a:rPr dirty="0" sz="4000" spc="-434" b="1" i="1">
                <a:solidFill>
                  <a:srgbClr val="FF0000"/>
                </a:solidFill>
                <a:latin typeface="Trebuchet MS"/>
                <a:cs typeface="Trebuchet MS"/>
              </a:rPr>
              <a:t>IN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7226934"/>
            <a:ext cx="6703695" cy="4780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Rural Future Foundation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(RFF)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began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in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2020 with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the </a:t>
            </a:r>
            <a:r>
              <a:rPr dirty="0" sz="24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single-minded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focus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empowering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Rural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India.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COVID19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pandemic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has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affected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lives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and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livelihoods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across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all</a:t>
            </a:r>
            <a:r>
              <a:rPr dirty="0" sz="24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segment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but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rural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population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has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been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severely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affected.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The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pandemic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has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triggered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dirty="0" sz="24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massive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reverse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migration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from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the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urban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to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rural </a:t>
            </a:r>
            <a:r>
              <a:rPr dirty="0" sz="2400" spc="-53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areas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dirty="0" sz="24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large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parts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the</a:t>
            </a:r>
            <a:r>
              <a:rPr dirty="0" sz="24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001F5F"/>
                </a:solidFill>
                <a:latin typeface="Calibri"/>
                <a:cs typeface="Calibri"/>
              </a:rPr>
              <a:t>country.</a:t>
            </a:r>
            <a:r>
              <a:rPr dirty="0" sz="2400" spc="-2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Many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migrant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families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who </a:t>
            </a:r>
            <a:r>
              <a:rPr dirty="0" sz="2400" spc="-20">
                <a:solidFill>
                  <a:srgbClr val="001F5F"/>
                </a:solidFill>
                <a:latin typeface="Calibri"/>
                <a:cs typeface="Calibri"/>
              </a:rPr>
              <a:t>trekked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home under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the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most difficult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circumstances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would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have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both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short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and</a:t>
            </a:r>
            <a:r>
              <a:rPr dirty="0" sz="24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long-run </a:t>
            </a:r>
            <a:r>
              <a:rPr dirty="0" sz="2400" spc="-53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effect.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India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has witnessed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globalization, information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technology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and</a:t>
            </a:r>
            <a:r>
              <a:rPr dirty="0" sz="24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data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technology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1F5F"/>
                </a:solidFill>
                <a:latin typeface="Calibri"/>
                <a:cs typeface="Calibri"/>
              </a:rPr>
              <a:t>revolution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dirty="0" sz="24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last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three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decades but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rural population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didn’t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get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much </a:t>
            </a:r>
            <a:r>
              <a:rPr dirty="0" sz="24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benefit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dirty="0" sz="24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1F5F"/>
                </a:solidFill>
                <a:latin typeface="Calibri"/>
                <a:cs typeface="Calibri"/>
              </a:rPr>
              <a:t>these</a:t>
            </a:r>
            <a:r>
              <a:rPr dirty="0" sz="2400" spc="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Calibri"/>
                <a:cs typeface="Calibri"/>
              </a:rPr>
              <a:t>revolution.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3490721"/>
            <a:ext cx="670242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“Completing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one year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always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special 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being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one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is a </a:t>
            </a:r>
            <a:r>
              <a:rPr dirty="0" sz="1800" spc="45">
                <a:solidFill>
                  <a:srgbClr val="FFFFFF"/>
                </a:solidFill>
                <a:latin typeface="Times New Roman"/>
                <a:cs typeface="Times New Roman"/>
              </a:rPr>
              <a:t>matter </a:t>
            </a:r>
            <a:r>
              <a:rPr dirty="0" sz="1800" spc="-65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joy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pride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us. 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As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child 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we 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opportunities </a:t>
            </a:r>
            <a:r>
              <a:rPr dirty="0" sz="1800" spc="5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1800" spc="35">
                <a:solidFill>
                  <a:srgbClr val="FFFFFF"/>
                </a:solidFill>
                <a:latin typeface="Times New Roman"/>
                <a:cs typeface="Times New Roman"/>
              </a:rPr>
              <a:t>learn 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1800" spc="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explore.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Meanwhile,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we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will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continue</a:t>
            </a:r>
            <a:r>
              <a:rPr dirty="0" sz="18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50">
                <a:solidFill>
                  <a:srgbClr val="FFFFFF"/>
                </a:solidFill>
                <a:latin typeface="Times New Roman"/>
                <a:cs typeface="Times New Roman"/>
              </a:rPr>
              <a:t>to grow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—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 in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size,</a:t>
            </a:r>
            <a:r>
              <a:rPr dirty="0" sz="1800" spc="3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in  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areas </a:t>
            </a:r>
            <a:r>
              <a:rPr dirty="0" sz="18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within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35">
                <a:solidFill>
                  <a:srgbClr val="FFFFFF"/>
                </a:solidFill>
                <a:latin typeface="Times New Roman"/>
                <a:cs typeface="Times New Roman"/>
              </a:rPr>
              <a:t>our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reach</a:t>
            </a:r>
            <a:r>
              <a:rPr dirty="0" sz="18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dirty="0" sz="1800" spc="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50">
                <a:solidFill>
                  <a:srgbClr val="FFFFFF"/>
                </a:solidFill>
                <a:latin typeface="Times New Roman"/>
                <a:cs typeface="Times New Roman"/>
              </a:rPr>
              <a:t>rural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 communities</a:t>
            </a:r>
            <a:r>
              <a:rPr dirty="0" sz="1800" spc="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4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 years</a:t>
            </a:r>
            <a:r>
              <a:rPr dirty="0" sz="18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ahead.”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" y="0"/>
            <a:ext cx="6827519" cy="51206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92985" y="3409568"/>
            <a:ext cx="473456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610" b="1">
                <a:solidFill>
                  <a:srgbClr val="EC7C30"/>
                </a:solidFill>
                <a:latin typeface="Trebuchet MS"/>
                <a:cs typeface="Trebuchet MS"/>
              </a:rPr>
              <a:t>A</a:t>
            </a:r>
            <a:r>
              <a:rPr dirty="0" sz="3600" spc="-185" b="1">
                <a:solidFill>
                  <a:srgbClr val="EC7C30"/>
                </a:solidFill>
                <a:latin typeface="Trebuchet MS"/>
                <a:cs typeface="Trebuchet MS"/>
              </a:rPr>
              <a:t> </a:t>
            </a:r>
            <a:r>
              <a:rPr dirty="0" sz="3600" spc="-944" b="1">
                <a:solidFill>
                  <a:srgbClr val="EC7C30"/>
                </a:solidFill>
                <a:latin typeface="Trebuchet MS"/>
                <a:cs typeface="Trebuchet MS"/>
              </a:rPr>
              <a:t>b</a:t>
            </a:r>
            <a:r>
              <a:rPr dirty="0" sz="3600" spc="-705" b="1">
                <a:solidFill>
                  <a:srgbClr val="EC7C30"/>
                </a:solidFill>
                <a:latin typeface="Trebuchet MS"/>
                <a:cs typeface="Trebuchet MS"/>
              </a:rPr>
              <a:t>r</a:t>
            </a:r>
            <a:r>
              <a:rPr dirty="0" sz="3600" spc="-690" b="1">
                <a:solidFill>
                  <a:srgbClr val="EC7C30"/>
                </a:solidFill>
                <a:latin typeface="Trebuchet MS"/>
                <a:cs typeface="Trebuchet MS"/>
              </a:rPr>
              <a:t>i</a:t>
            </a:r>
            <a:r>
              <a:rPr dirty="0" sz="3600" spc="-900" b="1">
                <a:solidFill>
                  <a:srgbClr val="EC7C30"/>
                </a:solidFill>
                <a:latin typeface="Trebuchet MS"/>
                <a:cs typeface="Trebuchet MS"/>
              </a:rPr>
              <a:t>e</a:t>
            </a:r>
            <a:r>
              <a:rPr dirty="0" sz="3600" spc="-665" b="1">
                <a:solidFill>
                  <a:srgbClr val="EC7C30"/>
                </a:solidFill>
                <a:latin typeface="Trebuchet MS"/>
                <a:cs typeface="Trebuchet MS"/>
              </a:rPr>
              <a:t>f</a:t>
            </a:r>
            <a:r>
              <a:rPr dirty="0" sz="3600" spc="-220" b="1">
                <a:solidFill>
                  <a:srgbClr val="EC7C30"/>
                </a:solidFill>
                <a:latin typeface="Trebuchet MS"/>
                <a:cs typeface="Trebuchet MS"/>
              </a:rPr>
              <a:t> </a:t>
            </a:r>
            <a:r>
              <a:rPr dirty="0" sz="3600" spc="-695" b="1">
                <a:solidFill>
                  <a:srgbClr val="EC7C30"/>
                </a:solidFill>
                <a:latin typeface="Trebuchet MS"/>
                <a:cs typeface="Trebuchet MS"/>
              </a:rPr>
              <a:t>J</a:t>
            </a:r>
            <a:r>
              <a:rPr dirty="0" sz="3600" spc="-780" b="1">
                <a:solidFill>
                  <a:srgbClr val="EC7C30"/>
                </a:solidFill>
                <a:latin typeface="Trebuchet MS"/>
                <a:cs typeface="Trebuchet MS"/>
              </a:rPr>
              <a:t>o</a:t>
            </a:r>
            <a:r>
              <a:rPr dirty="0" sz="3600" spc="-1070" b="1">
                <a:solidFill>
                  <a:srgbClr val="EC7C30"/>
                </a:solidFill>
                <a:latin typeface="Trebuchet MS"/>
                <a:cs typeface="Trebuchet MS"/>
              </a:rPr>
              <a:t>u</a:t>
            </a:r>
            <a:r>
              <a:rPr dirty="0" sz="3600" spc="-855" b="1">
                <a:solidFill>
                  <a:srgbClr val="EC7C30"/>
                </a:solidFill>
                <a:latin typeface="Trebuchet MS"/>
                <a:cs typeface="Trebuchet MS"/>
              </a:rPr>
              <a:t>rney</a:t>
            </a:r>
            <a:r>
              <a:rPr dirty="0" sz="3600" spc="-225" b="1">
                <a:solidFill>
                  <a:srgbClr val="EC7C30"/>
                </a:solidFill>
                <a:latin typeface="Trebuchet MS"/>
                <a:cs typeface="Trebuchet MS"/>
              </a:rPr>
              <a:t> </a:t>
            </a:r>
            <a:r>
              <a:rPr dirty="0" sz="3600" spc="-865" b="1">
                <a:solidFill>
                  <a:srgbClr val="EC7C30"/>
                </a:solidFill>
                <a:latin typeface="Trebuchet MS"/>
                <a:cs typeface="Trebuchet MS"/>
              </a:rPr>
              <a:t>D</a:t>
            </a:r>
            <a:r>
              <a:rPr dirty="0" sz="3600" spc="-745" b="1">
                <a:solidFill>
                  <a:srgbClr val="EC7C30"/>
                </a:solidFill>
                <a:latin typeface="Trebuchet MS"/>
                <a:cs typeface="Trebuchet MS"/>
              </a:rPr>
              <a:t>e</a:t>
            </a:r>
            <a:r>
              <a:rPr dirty="0" sz="3600" spc="-790" b="1">
                <a:solidFill>
                  <a:srgbClr val="EC7C30"/>
                </a:solidFill>
                <a:latin typeface="Trebuchet MS"/>
                <a:cs typeface="Trebuchet MS"/>
              </a:rPr>
              <a:t>c</a:t>
            </a:r>
            <a:r>
              <a:rPr dirty="0" sz="3600" spc="-190" b="1">
                <a:solidFill>
                  <a:srgbClr val="EC7C30"/>
                </a:solidFill>
                <a:latin typeface="Trebuchet MS"/>
                <a:cs typeface="Trebuchet MS"/>
              </a:rPr>
              <a:t> </a:t>
            </a:r>
            <a:r>
              <a:rPr dirty="0" sz="3600" spc="-865" b="1">
                <a:solidFill>
                  <a:srgbClr val="EC7C30"/>
                </a:solidFill>
                <a:latin typeface="Trebuchet MS"/>
                <a:cs typeface="Trebuchet MS"/>
              </a:rPr>
              <a:t>202</a:t>
            </a:r>
            <a:r>
              <a:rPr dirty="0" sz="3600" spc="-855" b="1">
                <a:solidFill>
                  <a:srgbClr val="EC7C30"/>
                </a:solidFill>
                <a:latin typeface="Trebuchet MS"/>
                <a:cs typeface="Trebuchet MS"/>
              </a:rPr>
              <a:t>0</a:t>
            </a:r>
            <a:r>
              <a:rPr dirty="0" sz="3600" spc="-450" b="1">
                <a:solidFill>
                  <a:srgbClr val="EC7C30"/>
                </a:solidFill>
                <a:latin typeface="Trebuchet MS"/>
                <a:cs typeface="Trebuchet MS"/>
              </a:rPr>
              <a:t>-</a:t>
            </a:r>
            <a:r>
              <a:rPr dirty="0" sz="3600" spc="-220" b="1">
                <a:solidFill>
                  <a:srgbClr val="EC7C30"/>
                </a:solidFill>
                <a:latin typeface="Trebuchet MS"/>
                <a:cs typeface="Trebuchet MS"/>
              </a:rPr>
              <a:t> </a:t>
            </a:r>
            <a:r>
              <a:rPr dirty="0" sz="3600" spc="-865" b="1">
                <a:solidFill>
                  <a:srgbClr val="EC7C30"/>
                </a:solidFill>
                <a:latin typeface="Trebuchet MS"/>
                <a:cs typeface="Trebuchet MS"/>
              </a:rPr>
              <a:t>D</a:t>
            </a:r>
            <a:r>
              <a:rPr dirty="0" sz="3600" spc="-745" b="1">
                <a:solidFill>
                  <a:srgbClr val="EC7C30"/>
                </a:solidFill>
                <a:latin typeface="Trebuchet MS"/>
                <a:cs typeface="Trebuchet MS"/>
              </a:rPr>
              <a:t>e</a:t>
            </a:r>
            <a:r>
              <a:rPr dirty="0" sz="3600" spc="-790" b="1">
                <a:solidFill>
                  <a:srgbClr val="EC7C30"/>
                </a:solidFill>
                <a:latin typeface="Trebuchet MS"/>
                <a:cs typeface="Trebuchet MS"/>
              </a:rPr>
              <a:t>c</a:t>
            </a:r>
            <a:r>
              <a:rPr dirty="0" sz="3600" spc="-204" b="1">
                <a:solidFill>
                  <a:srgbClr val="EC7C30"/>
                </a:solidFill>
                <a:latin typeface="Trebuchet MS"/>
                <a:cs typeface="Trebuchet MS"/>
              </a:rPr>
              <a:t> </a:t>
            </a:r>
            <a:r>
              <a:rPr dirty="0" sz="3600" spc="-865" b="1">
                <a:solidFill>
                  <a:srgbClr val="EC7C30"/>
                </a:solidFill>
                <a:latin typeface="Trebuchet MS"/>
                <a:cs typeface="Trebuchet MS"/>
              </a:rPr>
              <a:t>202</a:t>
            </a:r>
            <a:r>
              <a:rPr dirty="0" sz="3600" spc="-880" b="1">
                <a:solidFill>
                  <a:srgbClr val="EC7C30"/>
                </a:solidFill>
                <a:latin typeface="Trebuchet MS"/>
                <a:cs typeface="Trebuchet MS"/>
              </a:rPr>
              <a:t>1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1080" y="5570346"/>
            <a:ext cx="6249035" cy="6335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01600" marR="93980">
              <a:lnSpc>
                <a:spcPct val="114999"/>
              </a:lnSpc>
              <a:spcBef>
                <a:spcPts val="100"/>
              </a:spcBef>
            </a:pP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The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main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aim of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Rural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Future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Foundation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is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to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level the playing field by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enabling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rural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population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to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leverage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innovation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and technology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to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grow and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compete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more </a:t>
            </a:r>
            <a:r>
              <a:rPr dirty="0" sz="1200" spc="-15">
                <a:solidFill>
                  <a:srgbClr val="001F5F"/>
                </a:solidFill>
                <a:latin typeface="Arial MT"/>
                <a:cs typeface="Arial MT"/>
              </a:rPr>
              <a:t>effectively.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Rural Future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Foundation was registered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as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a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Charitable Trust on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December 17,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2020 </a:t>
            </a:r>
            <a:r>
              <a:rPr dirty="0" sz="1200" spc="-20">
                <a:solidFill>
                  <a:srgbClr val="001F5F"/>
                </a:solidFill>
                <a:latin typeface="Arial MT"/>
                <a:cs typeface="Arial MT"/>
              </a:rPr>
              <a:t>in </a:t>
            </a:r>
            <a:r>
              <a:rPr dirty="0" sz="1200" spc="-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Delhi. </a:t>
            </a:r>
            <a:r>
              <a:rPr dirty="0" sz="1200" spc="-65">
                <a:solidFill>
                  <a:srgbClr val="001F5F"/>
                </a:solidFill>
                <a:latin typeface="Arial MT"/>
                <a:cs typeface="Arial MT"/>
              </a:rPr>
              <a:t>To</a:t>
            </a:r>
            <a:r>
              <a:rPr dirty="0" sz="1200" spc="-6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begin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with,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we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as a foundation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decided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to focus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on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education</a:t>
            </a:r>
            <a:r>
              <a:rPr dirty="0" sz="1200" spc="31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and</a:t>
            </a:r>
            <a:r>
              <a:rPr dirty="0" sz="1200" spc="3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therefore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came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up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with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first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rural </a:t>
            </a:r>
            <a:r>
              <a:rPr dirty="0" sz="1200" spc="-15">
                <a:solidFill>
                  <a:srgbClr val="001F5F"/>
                </a:solidFill>
                <a:latin typeface="Arial MT"/>
                <a:cs typeface="Arial MT"/>
              </a:rPr>
              <a:t>library.’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The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foundation was launched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first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initiative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on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14</a:t>
            </a:r>
            <a:r>
              <a:rPr dirty="0" baseline="24305" sz="1200" spc="-7">
                <a:solidFill>
                  <a:srgbClr val="001F5F"/>
                </a:solidFill>
                <a:latin typeface="Arial MT"/>
                <a:cs typeface="Arial MT"/>
              </a:rPr>
              <a:t>th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August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2021.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Arial MT"/>
              <a:cs typeface="Arial MT"/>
            </a:endParaRPr>
          </a:p>
          <a:p>
            <a:pPr algn="just" marL="101600" marR="93345">
              <a:lnSpc>
                <a:spcPct val="114999"/>
              </a:lnSpc>
            </a:pP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Since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then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we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have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also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started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live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webinar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sessions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on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various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topics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related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to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liveliho</a:t>
            </a:r>
            <a:r>
              <a:rPr dirty="0" sz="1200" spc="-5" i="1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d,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carrier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counseling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etc.</a:t>
            </a:r>
            <a:r>
              <a:rPr dirty="0" sz="1200" spc="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for</a:t>
            </a:r>
            <a:r>
              <a:rPr dirty="0" sz="1200" spc="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rural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population.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We</a:t>
            </a:r>
            <a:r>
              <a:rPr dirty="0" sz="1200" spc="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have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also</a:t>
            </a:r>
            <a:r>
              <a:rPr dirty="0" sz="1200" spc="32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started</a:t>
            </a:r>
            <a:r>
              <a:rPr dirty="0" sz="1200" spc="32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many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activities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for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rural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population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to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inclusive growth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and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opportunities. One clear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aim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in all our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minds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was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to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create significant impact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through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the foundation.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While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it has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been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only 4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months since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we launched the foundation’s </a:t>
            </a:r>
            <a:r>
              <a:rPr dirty="0" sz="1200" spc="-15">
                <a:solidFill>
                  <a:srgbClr val="001F5F"/>
                </a:solidFill>
                <a:latin typeface="Arial MT"/>
                <a:cs typeface="Arial MT"/>
              </a:rPr>
              <a:t>activity,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we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have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already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created impressive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progress. </a:t>
            </a:r>
            <a:r>
              <a:rPr dirty="0" sz="1200" spc="5">
                <a:solidFill>
                  <a:srgbClr val="001F5F"/>
                </a:solidFill>
                <a:latin typeface="Arial MT"/>
                <a:cs typeface="Arial MT"/>
              </a:rPr>
              <a:t>We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have had around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1,000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people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visited our </a:t>
            </a:r>
            <a:r>
              <a:rPr dirty="0" sz="1200" spc="-20">
                <a:solidFill>
                  <a:srgbClr val="001F5F"/>
                </a:solidFill>
                <a:latin typeface="Arial MT"/>
                <a:cs typeface="Arial MT"/>
              </a:rPr>
              <a:t>library,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more than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100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students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attended our</a:t>
            </a:r>
            <a:r>
              <a:rPr dirty="0" sz="1200" spc="-4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webinars.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Arial MT"/>
              <a:cs typeface="Arial MT"/>
            </a:endParaRPr>
          </a:p>
          <a:p>
            <a:pPr algn="just" marL="101600" marR="94615">
              <a:lnSpc>
                <a:spcPct val="114999"/>
              </a:lnSpc>
            </a:pP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RFF has also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conducted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Rural Quiz Competition 2021.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Around 300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students from more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than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10</a:t>
            </a:r>
            <a:r>
              <a:rPr dirty="0" sz="1200" spc="-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villages</a:t>
            </a:r>
            <a:r>
              <a:rPr dirty="0" sz="1200" spc="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in</a:t>
            </a:r>
            <a:r>
              <a:rPr dirty="0" sz="1200" spc="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near</a:t>
            </a:r>
            <a:r>
              <a:rPr dirty="0" sz="1200" spc="-2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by area</a:t>
            </a:r>
            <a:r>
              <a:rPr dirty="0" sz="1200" spc="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participated</a:t>
            </a:r>
            <a:r>
              <a:rPr dirty="0" sz="1200" spc="-3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into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three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group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i.e.</a:t>
            </a:r>
            <a:r>
              <a:rPr dirty="0" sz="1200" spc="1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Class 7-8, 8-9</a:t>
            </a:r>
            <a:r>
              <a:rPr dirty="0" sz="1200" spc="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&amp;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9-10.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Arial MT"/>
              <a:cs typeface="Arial MT"/>
            </a:endParaRPr>
          </a:p>
          <a:p>
            <a:pPr algn="just" marL="101600" marR="93980">
              <a:lnSpc>
                <a:spcPct val="114999"/>
              </a:lnSpc>
            </a:pP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The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foundation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envisioned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to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provide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technology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and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information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based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innovative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solutions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to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the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challenges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that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affect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the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rural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population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in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five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areas;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Healthcare, </a:t>
            </a:r>
            <a:r>
              <a:rPr dirty="0" sz="1200" spc="-32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Education, Economic Development, Environment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and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Rural Research.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India,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with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the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largest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rural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population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in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the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world,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is experiencing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an</a:t>
            </a:r>
            <a:r>
              <a:rPr dirty="0" sz="1200" spc="31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increasing</a:t>
            </a:r>
            <a:r>
              <a:rPr dirty="0" sz="1200" spc="3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urban-rural divide.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Thus, our focus is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enabling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them to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be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self-reliant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and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prevent migration to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urban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centers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through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all-round development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by improving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the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living conditions of underserved citizens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through</a:t>
            </a:r>
            <a:r>
              <a:rPr dirty="0" sz="1200" spc="-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technology</a:t>
            </a:r>
            <a:r>
              <a:rPr dirty="0" sz="1200" spc="-3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and</a:t>
            </a:r>
            <a:r>
              <a:rPr dirty="0" sz="1200" spc="-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data</a:t>
            </a:r>
            <a:r>
              <a:rPr dirty="0" sz="1200" spc="-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driven decision</a:t>
            </a:r>
            <a:r>
              <a:rPr dirty="0" sz="1200" spc="-3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making.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Arial MT"/>
              <a:cs typeface="Arial MT"/>
            </a:endParaRPr>
          </a:p>
          <a:p>
            <a:pPr algn="just" marL="101600" marR="94615">
              <a:lnSpc>
                <a:spcPct val="114999"/>
              </a:lnSpc>
              <a:spcBef>
                <a:spcPts val="5"/>
              </a:spcBef>
            </a:pP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All</a:t>
            </a:r>
            <a:r>
              <a:rPr dirty="0" sz="1200" spc="7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that</a:t>
            </a:r>
            <a:r>
              <a:rPr dirty="0" sz="1200" spc="8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we</a:t>
            </a:r>
            <a:r>
              <a:rPr dirty="0" sz="1200" spc="7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have</a:t>
            </a:r>
            <a:r>
              <a:rPr dirty="0" sz="1200" spc="7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achieved</a:t>
            </a:r>
            <a:r>
              <a:rPr dirty="0" sz="1200" spc="7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and</a:t>
            </a:r>
            <a:r>
              <a:rPr dirty="0" sz="1200" spc="7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all</a:t>
            </a:r>
            <a:r>
              <a:rPr dirty="0" sz="1200" spc="7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that</a:t>
            </a:r>
            <a:r>
              <a:rPr dirty="0" sz="1200" spc="8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we</a:t>
            </a:r>
            <a:r>
              <a:rPr dirty="0" sz="1200" spc="7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plan</a:t>
            </a:r>
            <a:r>
              <a:rPr dirty="0" sz="1200" spc="7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to</a:t>
            </a:r>
            <a:r>
              <a:rPr dirty="0" sz="1200" spc="7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do</a:t>
            </a:r>
            <a:r>
              <a:rPr dirty="0" sz="1200" spc="7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over</a:t>
            </a:r>
            <a:r>
              <a:rPr dirty="0" sz="1200" spc="7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the</a:t>
            </a:r>
            <a:r>
              <a:rPr dirty="0" sz="1200" spc="6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next</a:t>
            </a:r>
            <a:r>
              <a:rPr dirty="0" sz="1200" spc="8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couple</a:t>
            </a:r>
            <a:r>
              <a:rPr dirty="0" sz="1200" spc="7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of</a:t>
            </a:r>
            <a:r>
              <a:rPr dirty="0" sz="1200" spc="9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years</a:t>
            </a:r>
            <a:r>
              <a:rPr dirty="0" sz="1200" spc="7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would </a:t>
            </a:r>
            <a:r>
              <a:rPr dirty="0" sz="1200" spc="-32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not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be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possible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without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your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encouragement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and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generous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support.We</a:t>
            </a:r>
            <a:r>
              <a:rPr dirty="0" sz="1200" spc="31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would</a:t>
            </a:r>
            <a:r>
              <a:rPr dirty="0" sz="1200" spc="3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like</a:t>
            </a:r>
            <a:r>
              <a:rPr dirty="0" sz="1200" spc="3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to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thank each and every one of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you wholeheartedly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and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hope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for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your continued 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support </a:t>
            </a:r>
            <a:r>
              <a:rPr dirty="0" sz="1200" spc="-20">
                <a:solidFill>
                  <a:srgbClr val="001F5F"/>
                </a:solidFill>
                <a:latin typeface="Arial MT"/>
                <a:cs typeface="Arial MT"/>
              </a:rPr>
              <a:t>in </a:t>
            </a:r>
            <a:r>
              <a:rPr dirty="0" sz="1200" spc="-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the</a:t>
            </a:r>
            <a:r>
              <a:rPr dirty="0" sz="1200" spc="-1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years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to</a:t>
            </a:r>
            <a:r>
              <a:rPr dirty="0" sz="1200" spc="-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1F5F"/>
                </a:solidFill>
                <a:latin typeface="Arial MT"/>
                <a:cs typeface="Arial MT"/>
              </a:rPr>
              <a:t>come.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4342" y="33654"/>
            <a:ext cx="233997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869">
                <a:solidFill>
                  <a:srgbClr val="FF0000"/>
                </a:solidFill>
              </a:rPr>
              <a:t>Boar</a:t>
            </a:r>
            <a:r>
              <a:rPr dirty="0" sz="4000" spc="-944">
                <a:solidFill>
                  <a:srgbClr val="FF0000"/>
                </a:solidFill>
              </a:rPr>
              <a:t>d</a:t>
            </a:r>
            <a:r>
              <a:rPr dirty="0" sz="4000" spc="-190">
                <a:solidFill>
                  <a:srgbClr val="FF0000"/>
                </a:solidFill>
              </a:rPr>
              <a:t> </a:t>
            </a:r>
            <a:r>
              <a:rPr dirty="0" sz="4000" spc="-905">
                <a:solidFill>
                  <a:srgbClr val="FF0000"/>
                </a:solidFill>
              </a:rPr>
              <a:t>of</a:t>
            </a:r>
            <a:r>
              <a:rPr dirty="0" sz="4000" spc="-210">
                <a:solidFill>
                  <a:srgbClr val="FF0000"/>
                </a:solidFill>
              </a:rPr>
              <a:t> </a:t>
            </a:r>
            <a:r>
              <a:rPr dirty="0" sz="4000" spc="-735">
                <a:solidFill>
                  <a:srgbClr val="FF0000"/>
                </a:solidFill>
              </a:rPr>
              <a:t>Tru</a:t>
            </a:r>
            <a:r>
              <a:rPr dirty="0" sz="4000" spc="-560">
                <a:solidFill>
                  <a:srgbClr val="FF0000"/>
                </a:solidFill>
              </a:rPr>
              <a:t>s</a:t>
            </a:r>
            <a:r>
              <a:rPr dirty="0" sz="4000" spc="-944">
                <a:solidFill>
                  <a:srgbClr val="FF0000"/>
                </a:solidFill>
              </a:rPr>
              <a:t>tee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91769" y="2183637"/>
            <a:ext cx="2846070" cy="3029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05" i="1">
                <a:solidFill>
                  <a:srgbClr val="2D2F8A"/>
                </a:solidFill>
                <a:latin typeface="Trebuchet MS"/>
                <a:cs typeface="Trebuchet MS"/>
              </a:rPr>
              <a:t>D</a:t>
            </a:r>
            <a:r>
              <a:rPr dirty="0" sz="3200" spc="-340" i="1">
                <a:solidFill>
                  <a:srgbClr val="2D2F8A"/>
                </a:solidFill>
                <a:latin typeface="Trebuchet MS"/>
                <a:cs typeface="Trebuchet MS"/>
              </a:rPr>
              <a:t>r</a:t>
            </a:r>
            <a:r>
              <a:rPr dirty="0" sz="3200" spc="-515" i="1">
                <a:solidFill>
                  <a:srgbClr val="2D2F8A"/>
                </a:solidFill>
                <a:latin typeface="Trebuchet MS"/>
                <a:cs typeface="Trebuchet MS"/>
              </a:rPr>
              <a:t>.</a:t>
            </a:r>
            <a:r>
              <a:rPr dirty="0" sz="3200" spc="-175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3200" spc="-795" i="1">
                <a:solidFill>
                  <a:srgbClr val="2D2F8A"/>
                </a:solidFill>
                <a:latin typeface="Trebuchet MS"/>
                <a:cs typeface="Trebuchet MS"/>
              </a:rPr>
              <a:t>Amit</a:t>
            </a:r>
            <a:r>
              <a:rPr dirty="0" sz="3200" spc="-165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3200" spc="-560" i="1">
                <a:solidFill>
                  <a:srgbClr val="2D2F8A"/>
                </a:solidFill>
                <a:latin typeface="Trebuchet MS"/>
                <a:cs typeface="Trebuchet MS"/>
              </a:rPr>
              <a:t>Nair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80"/>
              </a:spcBef>
            </a:pPr>
            <a:r>
              <a:rPr dirty="0" sz="1600" spc="-20">
                <a:latin typeface="Franklin Gothic Medium"/>
                <a:cs typeface="Franklin Gothic Medium"/>
              </a:rPr>
              <a:t>Trustee</a:t>
            </a:r>
            <a:r>
              <a:rPr dirty="0" sz="1600" spc="-15">
                <a:latin typeface="Franklin Gothic Medium"/>
                <a:cs typeface="Franklin Gothic Medium"/>
              </a:rPr>
              <a:t> </a:t>
            </a:r>
            <a:r>
              <a:rPr dirty="0" sz="1600" spc="-5">
                <a:latin typeface="Franklin Gothic Medium"/>
                <a:cs typeface="Franklin Gothic Medium"/>
              </a:rPr>
              <a:t>&amp;</a:t>
            </a:r>
            <a:r>
              <a:rPr dirty="0" sz="1600" spc="-25">
                <a:latin typeface="Franklin Gothic Medium"/>
                <a:cs typeface="Franklin Gothic Medium"/>
              </a:rPr>
              <a:t> </a:t>
            </a:r>
            <a:r>
              <a:rPr dirty="0" sz="1600" spc="-5">
                <a:latin typeface="Franklin Gothic Medium"/>
                <a:cs typeface="Franklin Gothic Medium"/>
              </a:rPr>
              <a:t>Chairperson</a:t>
            </a:r>
            <a:endParaRPr sz="1600">
              <a:latin typeface="Franklin Gothic Medium"/>
              <a:cs typeface="Franklin Gothic Medium"/>
            </a:endParaRPr>
          </a:p>
          <a:p>
            <a:pPr algn="just" marL="12700" marR="5080">
              <a:lnSpc>
                <a:spcPct val="100000"/>
              </a:lnSpc>
              <a:spcBef>
                <a:spcPts val="1190"/>
              </a:spcBef>
            </a:pPr>
            <a:r>
              <a:rPr dirty="0" sz="900" spc="-15">
                <a:latin typeface="Candara"/>
                <a:cs typeface="Candara"/>
              </a:rPr>
              <a:t>A </a:t>
            </a:r>
            <a:r>
              <a:rPr dirty="0" sz="900" spc="-10">
                <a:latin typeface="Candara"/>
                <a:cs typeface="Candara"/>
              </a:rPr>
              <a:t>development </a:t>
            </a:r>
            <a:r>
              <a:rPr dirty="0" sz="900" spc="-15">
                <a:latin typeface="Candara"/>
                <a:cs typeface="Candara"/>
              </a:rPr>
              <a:t>professional </a:t>
            </a:r>
            <a:r>
              <a:rPr dirty="0" sz="900" spc="-10">
                <a:latin typeface="Candara"/>
                <a:cs typeface="Candara"/>
              </a:rPr>
              <a:t>with </a:t>
            </a:r>
            <a:r>
              <a:rPr dirty="0" sz="900" spc="-15">
                <a:latin typeface="Candara"/>
                <a:cs typeface="Candara"/>
              </a:rPr>
              <a:t>his research </a:t>
            </a:r>
            <a:r>
              <a:rPr dirty="0" sz="900" spc="-10">
                <a:latin typeface="Candara"/>
                <a:cs typeface="Candara"/>
              </a:rPr>
              <a:t>associations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and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advisory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roles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to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many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international</a:t>
            </a:r>
            <a:r>
              <a:rPr dirty="0" sz="900" spc="-10">
                <a:latin typeface="Candara"/>
                <a:cs typeface="Candara"/>
              </a:rPr>
              <a:t> development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agencies </a:t>
            </a:r>
            <a:r>
              <a:rPr dirty="0" sz="900" spc="-5">
                <a:latin typeface="Candara"/>
                <a:cs typeface="Candara"/>
              </a:rPr>
              <a:t>such </a:t>
            </a:r>
            <a:r>
              <a:rPr dirty="0" sz="900">
                <a:latin typeface="Candara"/>
                <a:cs typeface="Candara"/>
              </a:rPr>
              <a:t>as </a:t>
            </a:r>
            <a:r>
              <a:rPr dirty="0" sz="900" spc="-20">
                <a:latin typeface="Candara"/>
                <a:cs typeface="Candara"/>
              </a:rPr>
              <a:t>World </a:t>
            </a:r>
            <a:r>
              <a:rPr dirty="0" sz="900" spc="-15">
                <a:latin typeface="Candara"/>
                <a:cs typeface="Candara"/>
              </a:rPr>
              <a:t>Bank, Water </a:t>
            </a:r>
            <a:r>
              <a:rPr dirty="0" sz="900" spc="-10">
                <a:latin typeface="Candara"/>
                <a:cs typeface="Candara"/>
              </a:rPr>
              <a:t>Aid, </a:t>
            </a:r>
            <a:r>
              <a:rPr dirty="0" sz="900" spc="-5">
                <a:latin typeface="Candara"/>
                <a:cs typeface="Candara"/>
              </a:rPr>
              <a:t>UNICEF, UN-OPS, 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TAHAL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Engineering</a:t>
            </a:r>
            <a:r>
              <a:rPr dirty="0" sz="900" spc="-10">
                <a:latin typeface="Candara"/>
                <a:cs typeface="Candara"/>
              </a:rPr>
              <a:t> Consultants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Israel,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EAWAG</a:t>
            </a:r>
            <a:r>
              <a:rPr dirty="0" sz="900" spc="-10">
                <a:latin typeface="Candara"/>
                <a:cs typeface="Candara"/>
              </a:rPr>
              <a:t> (SANDEC)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Switzerland,</a:t>
            </a:r>
            <a:r>
              <a:rPr dirty="0" sz="900" spc="-10">
                <a:latin typeface="Candara"/>
                <a:cs typeface="Candara"/>
              </a:rPr>
              <a:t> Development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Alternatives,</a:t>
            </a:r>
            <a:r>
              <a:rPr dirty="0" sz="900" spc="-10">
                <a:latin typeface="Candara"/>
                <a:cs typeface="Candara"/>
              </a:rPr>
              <a:t> DFID,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IAEA</a:t>
            </a:r>
            <a:r>
              <a:rPr dirty="0" sz="900" spc="-10">
                <a:latin typeface="Candara"/>
                <a:cs typeface="Candara"/>
              </a:rPr>
              <a:t> and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HiVos</a:t>
            </a:r>
            <a:r>
              <a:rPr dirty="0" sz="900" spc="-10">
                <a:latin typeface="Candara"/>
                <a:cs typeface="Candara"/>
              </a:rPr>
              <a:t> Foundation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for</a:t>
            </a:r>
            <a:r>
              <a:rPr dirty="0" sz="900" spc="-15">
                <a:latin typeface="Candara"/>
                <a:cs typeface="Candara"/>
              </a:rPr>
              <a:t> more</a:t>
            </a:r>
            <a:r>
              <a:rPr dirty="0" sz="900" spc="-10">
                <a:latin typeface="Candara"/>
                <a:cs typeface="Candara"/>
              </a:rPr>
              <a:t> than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two</a:t>
            </a:r>
            <a:r>
              <a:rPr dirty="0" sz="900" spc="-5">
                <a:latin typeface="Candara"/>
                <a:cs typeface="Candara"/>
              </a:rPr>
              <a:t> decades.</a:t>
            </a:r>
            <a:r>
              <a:rPr dirty="0" sz="900">
                <a:latin typeface="Candara"/>
                <a:cs typeface="Candara"/>
              </a:rPr>
              <a:t> He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has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published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12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publications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in</a:t>
            </a:r>
            <a:r>
              <a:rPr dirty="0" sz="900" spc="-1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his</a:t>
            </a:r>
            <a:r>
              <a:rPr dirty="0" sz="900" spc="17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credit</a:t>
            </a:r>
            <a:r>
              <a:rPr dirty="0" sz="900" spc="16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and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manual</a:t>
            </a:r>
            <a:r>
              <a:rPr dirty="0" sz="900" spc="17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for </a:t>
            </a:r>
            <a:r>
              <a:rPr dirty="0" sz="900" spc="-15">
                <a:latin typeface="Candara"/>
                <a:cs typeface="Candara"/>
              </a:rPr>
              <a:t> Water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Safety</a:t>
            </a:r>
            <a:r>
              <a:rPr dirty="0" sz="900" spc="-10">
                <a:latin typeface="Candara"/>
                <a:cs typeface="Candara"/>
              </a:rPr>
              <a:t> Plan,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WSP-SA,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Review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International</a:t>
            </a:r>
            <a:r>
              <a:rPr dirty="0" sz="900" spc="-10">
                <a:latin typeface="Candara"/>
                <a:cs typeface="Candara"/>
              </a:rPr>
              <a:t> paper,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2015. He </a:t>
            </a:r>
            <a:r>
              <a:rPr dirty="0" sz="900" spc="-10">
                <a:latin typeface="Candara"/>
                <a:cs typeface="Candara"/>
              </a:rPr>
              <a:t>has </a:t>
            </a:r>
            <a:r>
              <a:rPr dirty="0" sz="900" spc="-5">
                <a:latin typeface="Candara"/>
                <a:cs typeface="Candara"/>
              </a:rPr>
              <a:t>been </a:t>
            </a:r>
            <a:r>
              <a:rPr dirty="0" sz="900" spc="-15">
                <a:latin typeface="Candara"/>
                <a:cs typeface="Candara"/>
              </a:rPr>
              <a:t>also awarded </a:t>
            </a:r>
            <a:r>
              <a:rPr dirty="0" sz="900">
                <a:latin typeface="Candara"/>
                <a:cs typeface="Candara"/>
              </a:rPr>
              <a:t>a </a:t>
            </a:r>
            <a:r>
              <a:rPr dirty="0" sz="900" spc="-15">
                <a:latin typeface="Candara"/>
                <a:cs typeface="Candara"/>
              </a:rPr>
              <a:t>fellowship </a:t>
            </a:r>
            <a:r>
              <a:rPr dirty="0" sz="900" spc="-10">
                <a:latin typeface="Candara"/>
                <a:cs typeface="Candara"/>
              </a:rPr>
              <a:t>by </a:t>
            </a:r>
            <a:r>
              <a:rPr dirty="0" sz="900" spc="-15">
                <a:latin typeface="Candara"/>
                <a:cs typeface="Candara"/>
              </a:rPr>
              <a:t>National </a:t>
            </a:r>
            <a:r>
              <a:rPr dirty="0" sz="900" spc="-10">
                <a:latin typeface="Candara"/>
                <a:cs typeface="Candara"/>
              </a:rPr>
              <a:t> Educational Test </a:t>
            </a:r>
            <a:r>
              <a:rPr dirty="0" sz="900" spc="-5">
                <a:latin typeface="Candara"/>
                <a:cs typeface="Candara"/>
              </a:rPr>
              <a:t>at </a:t>
            </a:r>
            <a:r>
              <a:rPr dirty="0" sz="900" spc="-10">
                <a:latin typeface="Candara"/>
                <a:cs typeface="Candara"/>
              </a:rPr>
              <a:t>Master’s </a:t>
            </a:r>
            <a:r>
              <a:rPr dirty="0" sz="900" spc="-5">
                <a:latin typeface="Candara"/>
                <a:cs typeface="Candara"/>
              </a:rPr>
              <a:t>Level </a:t>
            </a:r>
            <a:r>
              <a:rPr dirty="0" sz="900" spc="-15">
                <a:latin typeface="Candara"/>
                <a:cs typeface="Candara"/>
              </a:rPr>
              <a:t>from </a:t>
            </a:r>
            <a:r>
              <a:rPr dirty="0" sz="900">
                <a:latin typeface="Candara"/>
                <a:cs typeface="Candara"/>
              </a:rPr>
              <a:t>UGC, </a:t>
            </a:r>
            <a:r>
              <a:rPr dirty="0" sz="900" spc="-15">
                <a:latin typeface="Candara"/>
                <a:cs typeface="Candara"/>
              </a:rPr>
              <a:t>Delhi. Dr. </a:t>
            </a:r>
            <a:r>
              <a:rPr dirty="0" sz="900" spc="-20">
                <a:latin typeface="Candara"/>
                <a:cs typeface="Candara"/>
              </a:rPr>
              <a:t>Nair </a:t>
            </a:r>
            <a:r>
              <a:rPr dirty="0" sz="900" spc="-1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received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a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B.Sc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(Hon),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M.Sc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and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PhD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on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pesticide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behaviour</a:t>
            </a:r>
            <a:r>
              <a:rPr dirty="0" sz="900" spc="-10">
                <a:latin typeface="Candara"/>
                <a:cs typeface="Candara"/>
              </a:rPr>
              <a:t> &amp;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monitoring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–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radiolabel</a:t>
            </a:r>
            <a:r>
              <a:rPr dirty="0" sz="900" spc="16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from</a:t>
            </a:r>
            <a:r>
              <a:rPr dirty="0" sz="900" spc="16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University</a:t>
            </a:r>
            <a:r>
              <a:rPr dirty="0" sz="900" spc="16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of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Delhi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as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well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as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Post-doctoral</a:t>
            </a:r>
            <a:r>
              <a:rPr dirty="0" sz="900" spc="17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work</a:t>
            </a:r>
            <a:r>
              <a:rPr dirty="0" sz="900" spc="15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from</a:t>
            </a:r>
            <a:r>
              <a:rPr dirty="0" sz="900" spc="16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University</a:t>
            </a:r>
            <a:r>
              <a:rPr dirty="0" sz="900" spc="16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of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Delhi.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3317" y="2188210"/>
            <a:ext cx="3273425" cy="32111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434" i="1">
                <a:solidFill>
                  <a:srgbClr val="2D2F8A"/>
                </a:solidFill>
                <a:latin typeface="Trebuchet MS"/>
                <a:cs typeface="Trebuchet MS"/>
              </a:rPr>
              <a:t>Mr</a:t>
            </a:r>
            <a:r>
              <a:rPr dirty="0" sz="2800" spc="-455" i="1">
                <a:solidFill>
                  <a:srgbClr val="2D2F8A"/>
                </a:solidFill>
                <a:latin typeface="Trebuchet MS"/>
                <a:cs typeface="Trebuchet MS"/>
              </a:rPr>
              <a:t>.</a:t>
            </a:r>
            <a:r>
              <a:rPr dirty="0" sz="2800" spc="-150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2800" spc="-700" i="1">
                <a:solidFill>
                  <a:srgbClr val="2D2F8A"/>
                </a:solidFill>
                <a:latin typeface="Trebuchet MS"/>
                <a:cs typeface="Trebuchet MS"/>
              </a:rPr>
              <a:t>Amit</a:t>
            </a:r>
            <a:r>
              <a:rPr dirty="0" sz="2800" spc="-114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2800" spc="-540" i="1">
                <a:solidFill>
                  <a:srgbClr val="2D2F8A"/>
                </a:solidFill>
                <a:latin typeface="Trebuchet MS"/>
                <a:cs typeface="Trebuchet MS"/>
              </a:rPr>
              <a:t>Arora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1600" spc="-20">
                <a:latin typeface="Franklin Gothic Medium"/>
                <a:cs typeface="Franklin Gothic Medium"/>
              </a:rPr>
              <a:t>Trustee </a:t>
            </a:r>
            <a:r>
              <a:rPr dirty="0" sz="1600" spc="-5">
                <a:latin typeface="Franklin Gothic Medium"/>
                <a:cs typeface="Franklin Gothic Medium"/>
              </a:rPr>
              <a:t>&amp;</a:t>
            </a:r>
            <a:r>
              <a:rPr dirty="0" sz="1600" spc="-25">
                <a:latin typeface="Franklin Gothic Medium"/>
                <a:cs typeface="Franklin Gothic Medium"/>
              </a:rPr>
              <a:t> </a:t>
            </a:r>
            <a:r>
              <a:rPr dirty="0" sz="1600" spc="-10">
                <a:latin typeface="Franklin Gothic Medium"/>
                <a:cs typeface="Franklin Gothic Medium"/>
              </a:rPr>
              <a:t>Advisor</a:t>
            </a:r>
            <a:endParaRPr sz="1600">
              <a:latin typeface="Franklin Gothic Medium"/>
              <a:cs typeface="Franklin Gothic Medium"/>
            </a:endParaRPr>
          </a:p>
          <a:p>
            <a:pPr algn="just" marL="12700" marR="5080">
              <a:lnSpc>
                <a:spcPct val="100000"/>
              </a:lnSpc>
              <a:spcBef>
                <a:spcPts val="1075"/>
              </a:spcBef>
            </a:pPr>
            <a:r>
              <a:rPr dirty="0" sz="900" spc="-15">
                <a:latin typeface="Candara"/>
                <a:cs typeface="Candara"/>
              </a:rPr>
              <a:t>A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senior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M&amp;E</a:t>
            </a:r>
            <a:r>
              <a:rPr dirty="0" sz="900" spc="-10">
                <a:latin typeface="Candara"/>
                <a:cs typeface="Candara"/>
              </a:rPr>
              <a:t> Specialist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with</a:t>
            </a:r>
            <a:r>
              <a:rPr dirty="0" sz="900" spc="-1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solid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experience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in</a:t>
            </a:r>
            <a:r>
              <a:rPr dirty="0" sz="900" spc="-15">
                <a:latin typeface="Candara"/>
                <a:cs typeface="Candara"/>
              </a:rPr>
              <a:t> Monitoring</a:t>
            </a:r>
            <a:r>
              <a:rPr dirty="0" sz="900" spc="-10">
                <a:latin typeface="Candara"/>
                <a:cs typeface="Candara"/>
              </a:rPr>
              <a:t> and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Evaluation,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development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of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the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logical</a:t>
            </a:r>
            <a:r>
              <a:rPr dirty="0" sz="900" spc="16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framework,</a:t>
            </a:r>
            <a:r>
              <a:rPr dirty="0" sz="900" spc="165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Data</a:t>
            </a:r>
            <a:r>
              <a:rPr dirty="0" sz="900" spc="18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analysis </a:t>
            </a:r>
            <a:r>
              <a:rPr dirty="0" sz="900" spc="-10">
                <a:latin typeface="Candara"/>
                <a:cs typeface="Candara"/>
              </a:rPr>
              <a:t> and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conducting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impact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Evaluations,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currently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working</a:t>
            </a:r>
            <a:r>
              <a:rPr dirty="0" sz="900" spc="15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with</a:t>
            </a:r>
            <a:r>
              <a:rPr dirty="0" sz="900" spc="16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the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UNDP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office</a:t>
            </a:r>
            <a:r>
              <a:rPr dirty="0" sz="900" spc="-10">
                <a:latin typeface="Candara"/>
                <a:cs typeface="Candara"/>
              </a:rPr>
              <a:t> of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Iraq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as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an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International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M&amp;E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Adviser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in</a:t>
            </a:r>
            <a:r>
              <a:rPr dirty="0" sz="900" spc="-1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the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Disarmament,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demobilization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and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reintegration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(DDR)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program </a:t>
            </a:r>
            <a:r>
              <a:rPr dirty="0" sz="900" spc="-10">
                <a:latin typeface="Candara"/>
                <a:cs typeface="Candara"/>
              </a:rPr>
              <a:t> under Rule of </a:t>
            </a:r>
            <a:r>
              <a:rPr dirty="0" sz="900" spc="-5">
                <a:latin typeface="Candara"/>
                <a:cs typeface="Candara"/>
              </a:rPr>
              <a:t>Law. </a:t>
            </a:r>
            <a:r>
              <a:rPr dirty="0" sz="900">
                <a:latin typeface="Candara"/>
                <a:cs typeface="Candara"/>
              </a:rPr>
              <a:t>He </a:t>
            </a:r>
            <a:r>
              <a:rPr dirty="0" sz="900" spc="-10">
                <a:latin typeface="Candara"/>
                <a:cs typeface="Candara"/>
              </a:rPr>
              <a:t>supported </a:t>
            </a:r>
            <a:r>
              <a:rPr dirty="0" sz="900" spc="-15">
                <a:latin typeface="Candara"/>
                <a:cs typeface="Candara"/>
              </a:rPr>
              <a:t>many </a:t>
            </a:r>
            <a:r>
              <a:rPr dirty="0" sz="900" spc="-10">
                <a:latin typeface="Candara"/>
                <a:cs typeface="Candara"/>
              </a:rPr>
              <a:t>countries </a:t>
            </a:r>
            <a:r>
              <a:rPr dirty="0" sz="900" spc="-20">
                <a:latin typeface="Candara"/>
                <a:cs typeface="Candara"/>
              </a:rPr>
              <a:t>in </a:t>
            </a:r>
            <a:r>
              <a:rPr dirty="0" sz="900" spc="-15">
                <a:latin typeface="Candara"/>
                <a:cs typeface="Candara"/>
              </a:rPr>
              <a:t>designing M&amp;E </a:t>
            </a:r>
            <a:r>
              <a:rPr dirty="0" sz="900" spc="-10">
                <a:latin typeface="Candara"/>
                <a:cs typeface="Candara"/>
              </a:rPr>
              <a:t> Systems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for</a:t>
            </a:r>
            <a:r>
              <a:rPr dirty="0" sz="900" spc="-15">
                <a:latin typeface="Candara"/>
                <a:cs typeface="Candara"/>
              </a:rPr>
              <a:t> Environment,</a:t>
            </a:r>
            <a:r>
              <a:rPr dirty="0" sz="900" spc="-10">
                <a:latin typeface="Candara"/>
                <a:cs typeface="Candara"/>
              </a:rPr>
              <a:t> Employment,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Agriculture</a:t>
            </a:r>
            <a:r>
              <a:rPr dirty="0" sz="900" spc="-10">
                <a:latin typeface="Candara"/>
                <a:cs typeface="Candara"/>
              </a:rPr>
              <a:t> and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Health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through </a:t>
            </a:r>
            <a:r>
              <a:rPr dirty="0" sz="900">
                <a:latin typeface="Candara"/>
                <a:cs typeface="Candara"/>
              </a:rPr>
              <a:t>a </a:t>
            </a:r>
            <a:r>
              <a:rPr dirty="0" sz="900" spc="-15">
                <a:latin typeface="Candara"/>
                <a:cs typeface="Candara"/>
              </a:rPr>
              <a:t>tailored </a:t>
            </a:r>
            <a:r>
              <a:rPr dirty="0" sz="900" spc="-10">
                <a:latin typeface="Candara"/>
                <a:cs typeface="Candara"/>
              </a:rPr>
              <a:t>capacity-building approach. </a:t>
            </a:r>
            <a:r>
              <a:rPr dirty="0" sz="900">
                <a:latin typeface="Candara"/>
                <a:cs typeface="Candara"/>
              </a:rPr>
              <a:t>He </a:t>
            </a:r>
            <a:r>
              <a:rPr dirty="0" sz="900" spc="-10">
                <a:latin typeface="Candara"/>
                <a:cs typeface="Candara"/>
              </a:rPr>
              <a:t>has </a:t>
            </a:r>
            <a:r>
              <a:rPr dirty="0" sz="900" spc="-15">
                <a:latin typeface="Candara"/>
                <a:cs typeface="Candara"/>
              </a:rPr>
              <a:t>worked </a:t>
            </a:r>
            <a:r>
              <a:rPr dirty="0" sz="900">
                <a:latin typeface="Candara"/>
                <a:cs typeface="Candara"/>
              </a:rPr>
              <a:t>as a 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Strategic </a:t>
            </a:r>
            <a:r>
              <a:rPr dirty="0" sz="900" spc="-15">
                <a:latin typeface="Candara"/>
                <a:cs typeface="Candara"/>
              </a:rPr>
              <a:t>Advisor </a:t>
            </a:r>
            <a:r>
              <a:rPr dirty="0" sz="900" spc="-5">
                <a:latin typeface="Candara"/>
                <a:cs typeface="Candara"/>
              </a:rPr>
              <a:t>to </a:t>
            </a:r>
            <a:r>
              <a:rPr dirty="0" sz="900" spc="-15">
                <a:latin typeface="Candara"/>
                <a:cs typeface="Candara"/>
              </a:rPr>
              <a:t>many </a:t>
            </a:r>
            <a:r>
              <a:rPr dirty="0" sz="900" spc="-10">
                <a:latin typeface="Candara"/>
                <a:cs typeface="Candara"/>
              </a:rPr>
              <a:t>public </a:t>
            </a:r>
            <a:r>
              <a:rPr dirty="0" sz="900" spc="-15">
                <a:latin typeface="Candara"/>
                <a:cs typeface="Candara"/>
              </a:rPr>
              <a:t>institutions </a:t>
            </a:r>
            <a:r>
              <a:rPr dirty="0" sz="900" spc="-20">
                <a:latin typeface="Candara"/>
                <a:cs typeface="Candara"/>
              </a:rPr>
              <a:t>in </a:t>
            </a:r>
            <a:r>
              <a:rPr dirty="0" sz="900" spc="-15">
                <a:latin typeface="Candara"/>
                <a:cs typeface="Candara"/>
              </a:rPr>
              <a:t>African </a:t>
            </a:r>
            <a:r>
              <a:rPr dirty="0" sz="900" spc="-10">
                <a:latin typeface="Candara"/>
                <a:cs typeface="Candara"/>
              </a:rPr>
              <a:t>Countries and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international</a:t>
            </a:r>
            <a:r>
              <a:rPr dirty="0" sz="900" spc="-10">
                <a:latin typeface="Candara"/>
                <a:cs typeface="Candara"/>
              </a:rPr>
              <a:t> organizations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within</a:t>
            </a:r>
            <a:r>
              <a:rPr dirty="0" sz="900" spc="-10">
                <a:latin typeface="Candara"/>
                <a:cs typeface="Candara"/>
              </a:rPr>
              <a:t> Rwanda,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Côte</a:t>
            </a:r>
            <a:r>
              <a:rPr dirty="0" sz="900" spc="18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d’Ivoire,</a:t>
            </a:r>
            <a:r>
              <a:rPr dirty="0" sz="900" spc="17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India, 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Laos,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Iraq,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Maldives,</a:t>
            </a:r>
            <a:r>
              <a:rPr dirty="0" sz="900" spc="-10">
                <a:latin typeface="Candara"/>
                <a:cs typeface="Candara"/>
              </a:rPr>
              <a:t> Cambodia,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Mongolia</a:t>
            </a:r>
            <a:r>
              <a:rPr dirty="0" sz="900" spc="-10">
                <a:latin typeface="Candara"/>
                <a:cs typeface="Candara"/>
              </a:rPr>
              <a:t> and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Nepal.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He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has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experience </a:t>
            </a:r>
            <a:r>
              <a:rPr dirty="0" sz="900" spc="-20">
                <a:latin typeface="Candara"/>
                <a:cs typeface="Candara"/>
              </a:rPr>
              <a:t>in working </a:t>
            </a:r>
            <a:r>
              <a:rPr dirty="0" sz="900" spc="-15">
                <a:latin typeface="Candara"/>
                <a:cs typeface="Candara"/>
              </a:rPr>
              <a:t>with various </a:t>
            </a:r>
            <a:r>
              <a:rPr dirty="0" sz="900" spc="-10">
                <a:latin typeface="Candara"/>
                <a:cs typeface="Candara"/>
              </a:rPr>
              <a:t>donors </a:t>
            </a:r>
            <a:r>
              <a:rPr dirty="0" sz="900" spc="-20">
                <a:latin typeface="Candara"/>
                <a:cs typeface="Candara"/>
              </a:rPr>
              <a:t>like </a:t>
            </a:r>
            <a:r>
              <a:rPr dirty="0" sz="900" spc="-10">
                <a:latin typeface="Candara"/>
                <a:cs typeface="Candara"/>
              </a:rPr>
              <a:t>AFDB, ADB, </a:t>
            </a:r>
            <a:r>
              <a:rPr dirty="0" sz="900" spc="-5">
                <a:latin typeface="Candara"/>
                <a:cs typeface="Candara"/>
              </a:rPr>
              <a:t>USAID, 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UNDP, </a:t>
            </a:r>
            <a:r>
              <a:rPr dirty="0" sz="900" spc="-10">
                <a:latin typeface="Candara"/>
                <a:cs typeface="Candara"/>
              </a:rPr>
              <a:t>SIDA, </a:t>
            </a:r>
            <a:r>
              <a:rPr dirty="0" sz="900" spc="-5">
                <a:latin typeface="Candara"/>
                <a:cs typeface="Candara"/>
              </a:rPr>
              <a:t>GIZ, </a:t>
            </a:r>
            <a:r>
              <a:rPr dirty="0" sz="900" spc="-15">
                <a:latin typeface="Candara"/>
                <a:cs typeface="Candara"/>
              </a:rPr>
              <a:t>BTC, </a:t>
            </a:r>
            <a:r>
              <a:rPr dirty="0" sz="900" spc="-20">
                <a:latin typeface="Candara"/>
                <a:cs typeface="Candara"/>
              </a:rPr>
              <a:t>World </a:t>
            </a:r>
            <a:r>
              <a:rPr dirty="0" sz="900" spc="-10">
                <a:latin typeface="Candara"/>
                <a:cs typeface="Candara"/>
              </a:rPr>
              <a:t>Bank, </a:t>
            </a:r>
            <a:r>
              <a:rPr dirty="0" sz="900" spc="-5">
                <a:latin typeface="Candara"/>
                <a:cs typeface="Candara"/>
              </a:rPr>
              <a:t>UNICEF </a:t>
            </a:r>
            <a:r>
              <a:rPr dirty="0" sz="900" spc="-10">
                <a:latin typeface="Candara"/>
                <a:cs typeface="Candara"/>
              </a:rPr>
              <a:t>and EU.Mr. </a:t>
            </a:r>
            <a:r>
              <a:rPr dirty="0" sz="900" spc="-20">
                <a:latin typeface="Candara"/>
                <a:cs typeface="Candara"/>
              </a:rPr>
              <a:t>Arora </a:t>
            </a:r>
            <a:r>
              <a:rPr dirty="0" sz="900" spc="-10">
                <a:latin typeface="Candara"/>
                <a:cs typeface="Candara"/>
              </a:rPr>
              <a:t>has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earned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his</a:t>
            </a:r>
            <a:r>
              <a:rPr dirty="0" sz="900" spc="-10">
                <a:latin typeface="Candara"/>
                <a:cs typeface="Candara"/>
              </a:rPr>
              <a:t> Master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of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Management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Studies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in</a:t>
            </a:r>
            <a:r>
              <a:rPr dirty="0" sz="900" spc="16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Operation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Management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from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the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Jamia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Millia</a:t>
            </a:r>
            <a:r>
              <a:rPr dirty="0" sz="900" spc="-15">
                <a:latin typeface="Candara"/>
                <a:cs typeface="Candara"/>
              </a:rPr>
              <a:t> University</a:t>
            </a:r>
            <a:r>
              <a:rPr dirty="0" sz="900" spc="-10">
                <a:latin typeface="Candara"/>
                <a:cs typeface="Candara"/>
              </a:rPr>
              <a:t> and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a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Master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in </a:t>
            </a:r>
            <a:r>
              <a:rPr dirty="0" sz="900" spc="-15">
                <a:latin typeface="Candara"/>
                <a:cs typeface="Candara"/>
              </a:rPr>
              <a:t> Demography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from</a:t>
            </a:r>
            <a:r>
              <a:rPr dirty="0" sz="900" spc="1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the </a:t>
            </a:r>
            <a:r>
              <a:rPr dirty="0" sz="900" spc="-15">
                <a:latin typeface="Candara"/>
                <a:cs typeface="Candara"/>
              </a:rPr>
              <a:t>International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Institute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of</a:t>
            </a:r>
            <a:r>
              <a:rPr dirty="0" sz="900" spc="1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Population</a:t>
            </a:r>
            <a:r>
              <a:rPr dirty="0" sz="900" spc="2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Science.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3662" y="6796278"/>
            <a:ext cx="3272154" cy="206946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625" i="1">
                <a:solidFill>
                  <a:srgbClr val="001F5F"/>
                </a:solidFill>
                <a:latin typeface="Trebuchet MS"/>
                <a:cs typeface="Trebuchet MS"/>
              </a:rPr>
              <a:t>M</a:t>
            </a:r>
            <a:r>
              <a:rPr dirty="0" sz="3200" spc="-345" i="1">
                <a:solidFill>
                  <a:srgbClr val="001F5F"/>
                </a:solidFill>
                <a:latin typeface="Trebuchet MS"/>
                <a:cs typeface="Trebuchet MS"/>
              </a:rPr>
              <a:t>r</a:t>
            </a:r>
            <a:r>
              <a:rPr dirty="0" sz="3200" spc="-515" i="1">
                <a:solidFill>
                  <a:srgbClr val="001F5F"/>
                </a:solidFill>
                <a:latin typeface="Trebuchet MS"/>
                <a:cs typeface="Trebuchet MS"/>
              </a:rPr>
              <a:t>.</a:t>
            </a:r>
            <a:r>
              <a:rPr dirty="0" sz="3200" spc="-190" i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3200" spc="-795" i="1">
                <a:solidFill>
                  <a:srgbClr val="001F5F"/>
                </a:solidFill>
                <a:latin typeface="Trebuchet MS"/>
                <a:cs typeface="Trebuchet MS"/>
              </a:rPr>
              <a:t>Ganes</a:t>
            </a:r>
            <a:r>
              <a:rPr dirty="0" sz="3200" spc="-819" i="1">
                <a:solidFill>
                  <a:srgbClr val="001F5F"/>
                </a:solidFill>
                <a:latin typeface="Trebuchet MS"/>
                <a:cs typeface="Trebuchet MS"/>
              </a:rPr>
              <a:t>h</a:t>
            </a:r>
            <a:r>
              <a:rPr dirty="0" sz="3200" spc="-170" i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3200" spc="-695" i="1">
                <a:solidFill>
                  <a:srgbClr val="001F5F"/>
                </a:solidFill>
                <a:latin typeface="Trebuchet MS"/>
                <a:cs typeface="Trebuchet MS"/>
              </a:rPr>
              <a:t>Bh</a:t>
            </a:r>
            <a:r>
              <a:rPr dirty="0" sz="3200" spc="-660" i="1">
                <a:solidFill>
                  <a:srgbClr val="001F5F"/>
                </a:solidFill>
                <a:latin typeface="Trebuchet MS"/>
                <a:cs typeface="Trebuchet MS"/>
              </a:rPr>
              <a:t>a</a:t>
            </a:r>
            <a:r>
              <a:rPr dirty="0" sz="3200" spc="-570" i="1">
                <a:solidFill>
                  <a:srgbClr val="001F5F"/>
                </a:solidFill>
                <a:latin typeface="Trebuchet MS"/>
                <a:cs typeface="Trebuchet MS"/>
              </a:rPr>
              <a:t>tt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1600" spc="-20">
                <a:latin typeface="Franklin Gothic Medium"/>
                <a:cs typeface="Franklin Gothic Medium"/>
              </a:rPr>
              <a:t>Trustee</a:t>
            </a:r>
            <a:endParaRPr sz="1600">
              <a:latin typeface="Franklin Gothic Medium"/>
              <a:cs typeface="Franklin Gothic Medium"/>
            </a:endParaRPr>
          </a:p>
          <a:p>
            <a:pPr algn="just" marL="12700" marR="5080">
              <a:lnSpc>
                <a:spcPct val="100000"/>
              </a:lnSpc>
              <a:spcBef>
                <a:spcPts val="1190"/>
              </a:spcBef>
            </a:pPr>
            <a:r>
              <a:rPr dirty="0" sz="900" spc="-15">
                <a:latin typeface="Candara"/>
                <a:cs typeface="Candara"/>
              </a:rPr>
              <a:t>A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social</a:t>
            </a:r>
            <a:r>
              <a:rPr dirty="0" sz="900" spc="-10">
                <a:latin typeface="Candara"/>
                <a:cs typeface="Candara"/>
              </a:rPr>
              <a:t> development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professional</a:t>
            </a:r>
            <a:r>
              <a:rPr dirty="0" sz="900" spc="-10">
                <a:latin typeface="Candara"/>
                <a:cs typeface="Candara"/>
              </a:rPr>
              <a:t> and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hard</a:t>
            </a:r>
            <a:r>
              <a:rPr dirty="0" sz="900" spc="-10">
                <a:latin typeface="Candara"/>
                <a:cs typeface="Candara"/>
              </a:rPr>
              <a:t> core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implementer,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currently</a:t>
            </a:r>
            <a:r>
              <a:rPr dirty="0" sz="900" spc="-10">
                <a:latin typeface="Candara"/>
                <a:cs typeface="Candara"/>
              </a:rPr>
              <a:t> Heading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Department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of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Programmes</a:t>
            </a:r>
            <a:r>
              <a:rPr dirty="0" sz="900" spc="-10">
                <a:latin typeface="Candara"/>
                <a:cs typeface="Candara"/>
              </a:rPr>
              <a:t> Management</a:t>
            </a:r>
            <a:r>
              <a:rPr dirty="0" sz="900" spc="-5">
                <a:latin typeface="Candara"/>
                <a:cs typeface="Candara"/>
              </a:rPr>
              <a:t> at 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Global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Cancer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Concern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India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(GCCI).</a:t>
            </a:r>
            <a:r>
              <a:rPr dirty="0" sz="900">
                <a:latin typeface="Candara"/>
                <a:cs typeface="Candara"/>
              </a:rPr>
              <a:t> He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has</a:t>
            </a:r>
            <a:r>
              <a:rPr dirty="0" sz="900" spc="-5">
                <a:latin typeface="Candara"/>
                <a:cs typeface="Candara"/>
              </a:rPr>
              <a:t> been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appearing</a:t>
            </a:r>
            <a:r>
              <a:rPr dirty="0" sz="900" spc="-10">
                <a:latin typeface="Candara"/>
                <a:cs typeface="Candara"/>
              </a:rPr>
              <a:t> as</a:t>
            </a:r>
            <a:r>
              <a:rPr dirty="0" sz="900" spc="175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a </a:t>
            </a:r>
            <a:r>
              <a:rPr dirty="0" sz="900" spc="-185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guest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and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an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expert</a:t>
            </a:r>
            <a:r>
              <a:rPr dirty="0" sz="900" spc="180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in</a:t>
            </a:r>
            <a:r>
              <a:rPr dirty="0" sz="900" spc="-15">
                <a:latin typeface="Candara"/>
                <a:cs typeface="Candara"/>
              </a:rPr>
              <a:t> various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national-level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events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on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the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programmes </a:t>
            </a:r>
            <a:r>
              <a:rPr dirty="0" sz="900" spc="-10">
                <a:latin typeface="Candara"/>
                <a:cs typeface="Candara"/>
              </a:rPr>
              <a:t>related </a:t>
            </a:r>
            <a:r>
              <a:rPr dirty="0" sz="900" spc="-5">
                <a:latin typeface="Candara"/>
                <a:cs typeface="Candara"/>
              </a:rPr>
              <a:t>to the </a:t>
            </a:r>
            <a:r>
              <a:rPr dirty="0" sz="900" spc="-10">
                <a:latin typeface="Candara"/>
                <a:cs typeface="Candara"/>
              </a:rPr>
              <a:t>social issues. </a:t>
            </a:r>
            <a:r>
              <a:rPr dirty="0" sz="900">
                <a:latin typeface="Candara"/>
                <a:cs typeface="Candara"/>
              </a:rPr>
              <a:t>He </a:t>
            </a:r>
            <a:r>
              <a:rPr dirty="0" sz="900" spc="-10">
                <a:latin typeface="Candara"/>
                <a:cs typeface="Candara"/>
              </a:rPr>
              <a:t>has </a:t>
            </a:r>
            <a:r>
              <a:rPr dirty="0" sz="900" spc="-15">
                <a:latin typeface="Candara"/>
                <a:cs typeface="Candara"/>
              </a:rPr>
              <a:t>also written articles </a:t>
            </a:r>
            <a:r>
              <a:rPr dirty="0" sz="900" spc="-10">
                <a:latin typeface="Candara"/>
                <a:cs typeface="Candara"/>
              </a:rPr>
              <a:t> and</a:t>
            </a:r>
            <a:r>
              <a:rPr dirty="0" sz="900" spc="4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book</a:t>
            </a:r>
            <a:r>
              <a:rPr dirty="0" sz="900" spc="4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reviews</a:t>
            </a:r>
            <a:r>
              <a:rPr dirty="0" sz="900" spc="45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on</a:t>
            </a:r>
            <a:r>
              <a:rPr dirty="0" sz="900" spc="4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social</a:t>
            </a:r>
            <a:r>
              <a:rPr dirty="0" sz="900" spc="5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issues.</a:t>
            </a:r>
            <a:r>
              <a:rPr dirty="0" sz="900" spc="50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Mr.</a:t>
            </a:r>
            <a:r>
              <a:rPr dirty="0" sz="900" spc="4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Bhatt</a:t>
            </a:r>
            <a:r>
              <a:rPr dirty="0" sz="900" spc="5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holds</a:t>
            </a:r>
            <a:r>
              <a:rPr dirty="0" sz="900" spc="45">
                <a:latin typeface="Candara"/>
                <a:cs typeface="Candara"/>
              </a:rPr>
              <a:t> </a:t>
            </a:r>
            <a:r>
              <a:rPr dirty="0" sz="900">
                <a:latin typeface="Candara"/>
                <a:cs typeface="Candara"/>
              </a:rPr>
              <a:t>a</a:t>
            </a:r>
            <a:r>
              <a:rPr dirty="0" sz="900" spc="5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Master</a:t>
            </a:r>
            <a:r>
              <a:rPr dirty="0" sz="900" spc="4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degree </a:t>
            </a:r>
            <a:r>
              <a:rPr dirty="0" sz="900" spc="-180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in</a:t>
            </a:r>
            <a:r>
              <a:rPr dirty="0" sz="900" spc="10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Social</a:t>
            </a:r>
            <a:r>
              <a:rPr dirty="0" sz="900" spc="105">
                <a:latin typeface="Candara"/>
                <a:cs typeface="Candara"/>
              </a:rPr>
              <a:t> </a:t>
            </a:r>
            <a:r>
              <a:rPr dirty="0" sz="900" spc="-25">
                <a:latin typeface="Candara"/>
                <a:cs typeface="Candara"/>
              </a:rPr>
              <a:t>Work</a:t>
            </a:r>
            <a:r>
              <a:rPr dirty="0" sz="900" spc="114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with</a:t>
            </a:r>
            <a:r>
              <a:rPr dirty="0" sz="900" spc="9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specialization</a:t>
            </a:r>
            <a:r>
              <a:rPr dirty="0" sz="900" spc="80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in</a:t>
            </a:r>
            <a:r>
              <a:rPr dirty="0" sz="900" spc="10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Health</a:t>
            </a:r>
            <a:r>
              <a:rPr dirty="0" sz="900" spc="7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and</a:t>
            </a:r>
            <a:r>
              <a:rPr dirty="0" sz="900" spc="8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Community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662" y="8839961"/>
            <a:ext cx="6743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Candara"/>
                <a:cs typeface="Candara"/>
              </a:rPr>
              <a:t>Development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69919" y="6756907"/>
            <a:ext cx="2783840" cy="206946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484" i="1">
                <a:solidFill>
                  <a:srgbClr val="2D2F8A"/>
                </a:solidFill>
                <a:latin typeface="Trebuchet MS"/>
                <a:cs typeface="Trebuchet MS"/>
              </a:rPr>
              <a:t>Mr</a:t>
            </a:r>
            <a:r>
              <a:rPr dirty="0" sz="3200" spc="-515" i="1">
                <a:solidFill>
                  <a:srgbClr val="2D2F8A"/>
                </a:solidFill>
                <a:latin typeface="Trebuchet MS"/>
                <a:cs typeface="Trebuchet MS"/>
              </a:rPr>
              <a:t>.</a:t>
            </a:r>
            <a:r>
              <a:rPr dirty="0" sz="3200" spc="-190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3200" spc="-695" i="1">
                <a:solidFill>
                  <a:srgbClr val="2D2F8A"/>
                </a:solidFill>
                <a:latin typeface="Trebuchet MS"/>
                <a:cs typeface="Trebuchet MS"/>
              </a:rPr>
              <a:t>Santosh</a:t>
            </a:r>
            <a:r>
              <a:rPr dirty="0" sz="3200" spc="-175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3200" spc="-844" i="1">
                <a:solidFill>
                  <a:srgbClr val="2D2F8A"/>
                </a:solidFill>
                <a:latin typeface="Trebuchet MS"/>
                <a:cs typeface="Trebuchet MS"/>
              </a:rPr>
              <a:t>Choudh</a:t>
            </a:r>
            <a:r>
              <a:rPr dirty="0" sz="3200" spc="-810" i="1">
                <a:solidFill>
                  <a:srgbClr val="2D2F8A"/>
                </a:solidFill>
                <a:latin typeface="Trebuchet MS"/>
                <a:cs typeface="Trebuchet MS"/>
              </a:rPr>
              <a:t>a</a:t>
            </a:r>
            <a:r>
              <a:rPr dirty="0" sz="3200" spc="-430" i="1">
                <a:solidFill>
                  <a:srgbClr val="2D2F8A"/>
                </a:solidFill>
                <a:latin typeface="Trebuchet MS"/>
                <a:cs typeface="Trebuchet MS"/>
              </a:rPr>
              <a:t>ry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1600" spc="-20">
                <a:latin typeface="Franklin Gothic Medium"/>
                <a:cs typeface="Franklin Gothic Medium"/>
              </a:rPr>
              <a:t>Trustee</a:t>
            </a:r>
            <a:endParaRPr sz="1600">
              <a:latin typeface="Franklin Gothic Medium"/>
              <a:cs typeface="Franklin Gothic Medium"/>
            </a:endParaRPr>
          </a:p>
          <a:p>
            <a:pPr algn="just" marL="12700" marR="5080">
              <a:lnSpc>
                <a:spcPct val="100000"/>
              </a:lnSpc>
              <a:spcBef>
                <a:spcPts val="1195"/>
              </a:spcBef>
            </a:pPr>
            <a:r>
              <a:rPr dirty="0" sz="900" spc="-15">
                <a:latin typeface="Candara"/>
                <a:cs typeface="Candara"/>
              </a:rPr>
              <a:t>A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social</a:t>
            </a:r>
            <a:r>
              <a:rPr dirty="0" sz="900" spc="-10">
                <a:latin typeface="Candara"/>
                <a:cs typeface="Candara"/>
              </a:rPr>
              <a:t> development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professional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with</a:t>
            </a:r>
            <a:r>
              <a:rPr dirty="0" sz="900" spc="15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his</a:t>
            </a:r>
            <a:r>
              <a:rPr dirty="0" sz="900" spc="17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substantial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skills </a:t>
            </a:r>
            <a:r>
              <a:rPr dirty="0" sz="900" spc="-10">
                <a:latin typeface="Candara"/>
                <a:cs typeface="Candara"/>
              </a:rPr>
              <a:t>of project implementation and </a:t>
            </a:r>
            <a:r>
              <a:rPr dirty="0" sz="900" spc="-5">
                <a:latin typeface="Candara"/>
                <a:cs typeface="Candara"/>
              </a:rPr>
              <a:t>data </a:t>
            </a:r>
            <a:r>
              <a:rPr dirty="0" sz="900" spc="-10">
                <a:latin typeface="Candara"/>
                <a:cs typeface="Candara"/>
              </a:rPr>
              <a:t>science </a:t>
            </a:r>
            <a:r>
              <a:rPr dirty="0" sz="900" spc="-20">
                <a:latin typeface="Candara"/>
                <a:cs typeface="Candara"/>
              </a:rPr>
              <a:t>in </a:t>
            </a:r>
            <a:r>
              <a:rPr dirty="0" sz="900" spc="-10">
                <a:latin typeface="Candara"/>
                <a:cs typeface="Candara"/>
              </a:rPr>
              <a:t>social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sector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brings</a:t>
            </a:r>
            <a:r>
              <a:rPr dirty="0" sz="900" spc="-10">
                <a:latin typeface="Candara"/>
                <a:cs typeface="Candara"/>
              </a:rPr>
              <a:t> considerable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experience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and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expertise</a:t>
            </a:r>
            <a:r>
              <a:rPr dirty="0" sz="900" spc="-5">
                <a:latin typeface="Candara"/>
                <a:cs typeface="Candara"/>
              </a:rPr>
              <a:t> to 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Organization,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along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with</a:t>
            </a:r>
            <a:r>
              <a:rPr dirty="0" sz="900" spc="-15">
                <a:latin typeface="Candara"/>
                <a:cs typeface="Candara"/>
              </a:rPr>
              <a:t> his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work</a:t>
            </a:r>
            <a:r>
              <a:rPr dirty="0" sz="900" spc="-1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associations </a:t>
            </a:r>
            <a:r>
              <a:rPr dirty="0" sz="900" spc="-5">
                <a:latin typeface="Candara"/>
                <a:cs typeface="Candara"/>
              </a:rPr>
              <a:t>to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many </a:t>
            </a:r>
            <a:r>
              <a:rPr dirty="0" sz="900" spc="-10">
                <a:latin typeface="Candara"/>
                <a:cs typeface="Candara"/>
              </a:rPr>
              <a:t> other </a:t>
            </a:r>
            <a:r>
              <a:rPr dirty="0" sz="900" spc="-15">
                <a:latin typeface="Candara"/>
                <a:cs typeface="Candara"/>
              </a:rPr>
              <a:t>non-profits.</a:t>
            </a:r>
            <a:r>
              <a:rPr dirty="0" sz="900" spc="16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Mr.</a:t>
            </a:r>
            <a:r>
              <a:rPr dirty="0" sz="900" spc="15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Choudhary</a:t>
            </a:r>
            <a:r>
              <a:rPr dirty="0" sz="900" spc="16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holds </a:t>
            </a:r>
            <a:r>
              <a:rPr dirty="0" sz="900">
                <a:latin typeface="Candara"/>
                <a:cs typeface="Candara"/>
              </a:rPr>
              <a:t>a </a:t>
            </a:r>
            <a:r>
              <a:rPr dirty="0" sz="900" spc="-10">
                <a:latin typeface="Candara"/>
                <a:cs typeface="Candara"/>
              </a:rPr>
              <a:t>Master degree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in </a:t>
            </a:r>
            <a:r>
              <a:rPr dirty="0" sz="900" spc="-10">
                <a:latin typeface="Candara"/>
                <a:cs typeface="Candara"/>
              </a:rPr>
              <a:t>Business </a:t>
            </a:r>
            <a:r>
              <a:rPr dirty="0" sz="900" spc="-15">
                <a:latin typeface="Candara"/>
                <a:cs typeface="Candara"/>
              </a:rPr>
              <a:t>Administration </a:t>
            </a:r>
            <a:r>
              <a:rPr dirty="0" sz="900" spc="-10">
                <a:latin typeface="Candara"/>
                <a:cs typeface="Candara"/>
              </a:rPr>
              <a:t>and</a:t>
            </a:r>
            <a:r>
              <a:rPr dirty="0" sz="900" spc="17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Bachelor </a:t>
            </a:r>
            <a:r>
              <a:rPr dirty="0" sz="900" spc="-10">
                <a:latin typeface="Candara"/>
                <a:cs typeface="Candara"/>
              </a:rPr>
              <a:t>&amp; Master degree 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in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Computer </a:t>
            </a:r>
            <a:r>
              <a:rPr dirty="0" sz="900" spc="-15">
                <a:latin typeface="Candara"/>
                <a:cs typeface="Candara"/>
              </a:rPr>
              <a:t>Application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64917" y="8748776"/>
            <a:ext cx="70421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145" i="1">
                <a:solidFill>
                  <a:srgbClr val="FF0000"/>
                </a:solidFill>
                <a:latin typeface="Trebuchet MS"/>
                <a:cs typeface="Trebuchet MS"/>
              </a:rPr>
              <a:t>Team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59758" y="10701877"/>
            <a:ext cx="2411095" cy="103822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3200" spc="-630" i="1">
                <a:solidFill>
                  <a:srgbClr val="001F5F"/>
                </a:solidFill>
                <a:latin typeface="Trebuchet MS"/>
                <a:cs typeface="Trebuchet MS"/>
              </a:rPr>
              <a:t>M</a:t>
            </a:r>
            <a:r>
              <a:rPr dirty="0" sz="3200" spc="-340" i="1">
                <a:solidFill>
                  <a:srgbClr val="001F5F"/>
                </a:solidFill>
                <a:latin typeface="Trebuchet MS"/>
                <a:cs typeface="Trebuchet MS"/>
              </a:rPr>
              <a:t>r</a:t>
            </a:r>
            <a:r>
              <a:rPr dirty="0" sz="3200" spc="-515" i="1">
                <a:solidFill>
                  <a:srgbClr val="001F5F"/>
                </a:solidFill>
                <a:latin typeface="Trebuchet MS"/>
                <a:cs typeface="Trebuchet MS"/>
              </a:rPr>
              <a:t>.</a:t>
            </a:r>
            <a:r>
              <a:rPr dirty="0" sz="3200" spc="-185" i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3200" spc="-720" i="1">
                <a:solidFill>
                  <a:srgbClr val="001F5F"/>
                </a:solidFill>
                <a:latin typeface="Trebuchet MS"/>
                <a:cs typeface="Trebuchet MS"/>
              </a:rPr>
              <a:t>Anuj</a:t>
            </a:r>
            <a:r>
              <a:rPr dirty="0" sz="3200" spc="-165" i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3200" spc="-635" i="1">
                <a:solidFill>
                  <a:srgbClr val="001F5F"/>
                </a:solidFill>
                <a:latin typeface="Trebuchet MS"/>
                <a:cs typeface="Trebuchet MS"/>
              </a:rPr>
              <a:t>Pat</a:t>
            </a:r>
            <a:r>
              <a:rPr dirty="0" sz="3200" spc="-700" i="1">
                <a:solidFill>
                  <a:srgbClr val="001F5F"/>
                </a:solidFill>
                <a:latin typeface="Trebuchet MS"/>
                <a:cs typeface="Trebuchet MS"/>
              </a:rPr>
              <a:t>e</a:t>
            </a:r>
            <a:r>
              <a:rPr dirty="0" sz="3200" spc="-340" i="1">
                <a:solidFill>
                  <a:srgbClr val="001F5F"/>
                </a:solidFill>
                <a:latin typeface="Trebuchet MS"/>
                <a:cs typeface="Trebuchet MS"/>
              </a:rPr>
              <a:t>l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ts val="1914"/>
              </a:lnSpc>
              <a:spcBef>
                <a:spcPts val="375"/>
              </a:spcBef>
            </a:pPr>
            <a:r>
              <a:rPr dirty="0" sz="1600" spc="-5">
                <a:latin typeface="Franklin Gothic Medium"/>
                <a:cs typeface="Franklin Gothic Medium"/>
              </a:rPr>
              <a:t>Field</a:t>
            </a:r>
            <a:r>
              <a:rPr dirty="0" sz="1600" spc="-35">
                <a:latin typeface="Franklin Gothic Medium"/>
                <a:cs typeface="Franklin Gothic Medium"/>
              </a:rPr>
              <a:t> </a:t>
            </a:r>
            <a:r>
              <a:rPr dirty="0" sz="1600" spc="-5">
                <a:latin typeface="Franklin Gothic Medium"/>
                <a:cs typeface="Franklin Gothic Medium"/>
              </a:rPr>
              <a:t>Operation</a:t>
            </a:r>
            <a:r>
              <a:rPr dirty="0" sz="1600" spc="-25">
                <a:latin typeface="Franklin Gothic Medium"/>
                <a:cs typeface="Franklin Gothic Medium"/>
              </a:rPr>
              <a:t> </a:t>
            </a:r>
            <a:r>
              <a:rPr dirty="0" sz="1600" spc="-10">
                <a:latin typeface="Franklin Gothic Medium"/>
                <a:cs typeface="Franklin Gothic Medium"/>
              </a:rPr>
              <a:t>Coordinator</a:t>
            </a:r>
            <a:endParaRPr sz="1600">
              <a:latin typeface="Franklin Gothic Medium"/>
              <a:cs typeface="Franklin Gothic Medium"/>
            </a:endParaRPr>
          </a:p>
          <a:p>
            <a:pPr marL="12700">
              <a:lnSpc>
                <a:spcPts val="1075"/>
              </a:lnSpc>
            </a:pPr>
            <a:r>
              <a:rPr dirty="0" sz="900" spc="-15">
                <a:latin typeface="Candara"/>
                <a:cs typeface="Candara"/>
              </a:rPr>
              <a:t>A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law</a:t>
            </a:r>
            <a:r>
              <a:rPr dirty="0" sz="900" spc="1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Graduate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and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passionate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social</a:t>
            </a:r>
            <a:r>
              <a:rPr dirty="0" sz="900" spc="15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worker.</a:t>
            </a:r>
            <a:endParaRPr sz="900">
              <a:latin typeface="Candara"/>
              <a:cs typeface="Candar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991" y="9287256"/>
            <a:ext cx="1440180" cy="144018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39979" y="10679163"/>
            <a:ext cx="2434590" cy="117475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 spc="-495" i="1">
                <a:solidFill>
                  <a:srgbClr val="001F5F"/>
                </a:solidFill>
                <a:latin typeface="Trebuchet MS"/>
                <a:cs typeface="Trebuchet MS"/>
              </a:rPr>
              <a:t>Mr.</a:t>
            </a:r>
            <a:r>
              <a:rPr dirty="0" sz="3200" spc="-180" i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3200" spc="-630" i="1">
                <a:solidFill>
                  <a:srgbClr val="001F5F"/>
                </a:solidFill>
                <a:latin typeface="Trebuchet MS"/>
                <a:cs typeface="Trebuchet MS"/>
              </a:rPr>
              <a:t>Rajiv</a:t>
            </a:r>
            <a:r>
              <a:rPr dirty="0" sz="3200" spc="-740" i="1">
                <a:solidFill>
                  <a:srgbClr val="001F5F"/>
                </a:solidFill>
                <a:latin typeface="Trebuchet MS"/>
                <a:cs typeface="Trebuchet MS"/>
              </a:rPr>
              <a:t>e</a:t>
            </a:r>
            <a:r>
              <a:rPr dirty="0" sz="3200" spc="-160" i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3200" spc="-640" i="1">
                <a:solidFill>
                  <a:srgbClr val="001F5F"/>
                </a:solidFill>
                <a:latin typeface="Trebuchet MS"/>
                <a:cs typeface="Trebuchet MS"/>
              </a:rPr>
              <a:t>Acharya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ts val="1914"/>
              </a:lnSpc>
              <a:spcBef>
                <a:spcPts val="375"/>
              </a:spcBef>
            </a:pPr>
            <a:r>
              <a:rPr dirty="0" sz="1600" spc="-10">
                <a:latin typeface="Franklin Gothic Medium"/>
                <a:cs typeface="Franklin Gothic Medium"/>
              </a:rPr>
              <a:t>Strategic</a:t>
            </a:r>
            <a:r>
              <a:rPr dirty="0" sz="1600" spc="-45">
                <a:latin typeface="Franklin Gothic Medium"/>
                <a:cs typeface="Franklin Gothic Medium"/>
              </a:rPr>
              <a:t> </a:t>
            </a:r>
            <a:r>
              <a:rPr dirty="0" sz="1600" spc="-10">
                <a:latin typeface="Franklin Gothic Medium"/>
                <a:cs typeface="Franklin Gothic Medium"/>
              </a:rPr>
              <a:t>Advisor</a:t>
            </a:r>
            <a:endParaRPr sz="1600">
              <a:latin typeface="Franklin Gothic Medium"/>
              <a:cs typeface="Franklin Gothic Medium"/>
            </a:endParaRPr>
          </a:p>
          <a:p>
            <a:pPr marL="12700" marR="5080">
              <a:lnSpc>
                <a:spcPts val="1080"/>
              </a:lnSpc>
              <a:spcBef>
                <a:spcPts val="30"/>
              </a:spcBef>
            </a:pPr>
            <a:r>
              <a:rPr dirty="0" sz="900" spc="-15">
                <a:latin typeface="Candara"/>
                <a:cs typeface="Candara"/>
              </a:rPr>
              <a:t>An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entrepreneur,</a:t>
            </a:r>
            <a:r>
              <a:rPr dirty="0" sz="900" spc="-30">
                <a:latin typeface="Candara"/>
                <a:cs typeface="Candara"/>
              </a:rPr>
              <a:t> </a:t>
            </a:r>
            <a:r>
              <a:rPr dirty="0" sz="900" spc="-20">
                <a:latin typeface="Candara"/>
                <a:cs typeface="Candara"/>
              </a:rPr>
              <a:t>thinker</a:t>
            </a:r>
            <a:r>
              <a:rPr dirty="0" sz="900" spc="-10">
                <a:latin typeface="Candara"/>
                <a:cs typeface="Candara"/>
              </a:rPr>
              <a:t> and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Managing Director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of </a:t>
            </a:r>
            <a:r>
              <a:rPr dirty="0" sz="900" spc="-180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mfore:</a:t>
            </a:r>
            <a:r>
              <a:rPr dirty="0" sz="900" spc="-5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An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10">
                <a:latin typeface="Candara"/>
                <a:cs typeface="Candara"/>
              </a:rPr>
              <a:t>impact</a:t>
            </a:r>
            <a:r>
              <a:rPr dirty="0" sz="900" spc="2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enterprise</a:t>
            </a:r>
            <a:r>
              <a:rPr dirty="0" sz="900" spc="5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based</a:t>
            </a:r>
            <a:r>
              <a:rPr dirty="0" sz="900" spc="-10">
                <a:latin typeface="Candara"/>
                <a:cs typeface="Candara"/>
              </a:rPr>
              <a:t> </a:t>
            </a:r>
            <a:r>
              <a:rPr dirty="0" sz="900" spc="-5">
                <a:latin typeface="Candara"/>
                <a:cs typeface="Candara"/>
              </a:rPr>
              <a:t>at</a:t>
            </a:r>
            <a:r>
              <a:rPr dirty="0" sz="900">
                <a:latin typeface="Candara"/>
                <a:cs typeface="Candara"/>
              </a:rPr>
              <a:t> </a:t>
            </a:r>
            <a:r>
              <a:rPr dirty="0" sz="900" spc="-15">
                <a:latin typeface="Candara"/>
                <a:cs typeface="Candara"/>
              </a:rPr>
              <a:t>Finland</a:t>
            </a:r>
            <a:endParaRPr sz="900">
              <a:latin typeface="Candara"/>
              <a:cs typeface="Candar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916" y="708659"/>
            <a:ext cx="1440180" cy="144017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53484" y="9270492"/>
            <a:ext cx="1440180" cy="144018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5947" y="5434584"/>
            <a:ext cx="1440180" cy="144018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29000" y="762000"/>
            <a:ext cx="1440179" cy="144017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70247" y="5423915"/>
            <a:ext cx="1440179" cy="14401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6458" y="265302"/>
            <a:ext cx="126174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770">
                <a:solidFill>
                  <a:srgbClr val="FF0000"/>
                </a:solidFill>
              </a:rPr>
              <a:t>Initiatives</a:t>
            </a:r>
            <a:endParaRPr sz="40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7408" y="2628900"/>
            <a:ext cx="3108960" cy="209854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68300" y="456184"/>
            <a:ext cx="3871595" cy="2006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0" spc="-2105" i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dirty="0" sz="3200" spc="-590" i="1">
                <a:solidFill>
                  <a:srgbClr val="2D2F8A"/>
                </a:solidFill>
                <a:latin typeface="Trebuchet MS"/>
                <a:cs typeface="Trebuchet MS"/>
              </a:rPr>
              <a:t>Librar</a:t>
            </a:r>
            <a:r>
              <a:rPr dirty="0" sz="3200" spc="-635" i="1">
                <a:solidFill>
                  <a:srgbClr val="2D2F8A"/>
                </a:solidFill>
                <a:latin typeface="Trebuchet MS"/>
                <a:cs typeface="Trebuchet MS"/>
              </a:rPr>
              <a:t>y</a:t>
            </a:r>
            <a:r>
              <a:rPr dirty="0" sz="3200" spc="-190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3200" spc="-910" i="1">
                <a:solidFill>
                  <a:srgbClr val="2D2F8A"/>
                </a:solidFill>
                <a:latin typeface="Trebuchet MS"/>
                <a:cs typeface="Trebuchet MS"/>
              </a:rPr>
              <a:t>and</a:t>
            </a:r>
            <a:r>
              <a:rPr dirty="0" sz="3200" spc="-165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3200" spc="-755" i="1">
                <a:solidFill>
                  <a:srgbClr val="2D2F8A"/>
                </a:solidFill>
                <a:latin typeface="Trebuchet MS"/>
                <a:cs typeface="Trebuchet MS"/>
              </a:rPr>
              <a:t>Information</a:t>
            </a:r>
            <a:r>
              <a:rPr dirty="0" sz="3200" spc="-180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3200" spc="-790" i="1">
                <a:solidFill>
                  <a:srgbClr val="2D2F8A"/>
                </a:solidFill>
                <a:latin typeface="Trebuchet MS"/>
                <a:cs typeface="Trebuchet MS"/>
              </a:rPr>
              <a:t>Ce</a:t>
            </a:r>
            <a:r>
              <a:rPr dirty="0" sz="3200" spc="-755" i="1">
                <a:solidFill>
                  <a:srgbClr val="2D2F8A"/>
                </a:solidFill>
                <a:latin typeface="Trebuchet MS"/>
                <a:cs typeface="Trebuchet MS"/>
              </a:rPr>
              <a:t>n</a:t>
            </a:r>
            <a:r>
              <a:rPr dirty="0" sz="3200" spc="-590" i="1">
                <a:solidFill>
                  <a:srgbClr val="2D2F8A"/>
                </a:solidFill>
                <a:latin typeface="Trebuchet MS"/>
                <a:cs typeface="Trebuchet MS"/>
              </a:rPr>
              <a:t>tre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1822" y="4918709"/>
            <a:ext cx="3613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0">
                <a:latin typeface="Arial MT"/>
                <a:cs typeface="Arial MT"/>
              </a:rPr>
              <a:t>We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4825" y="4918709"/>
            <a:ext cx="23507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0415" algn="l"/>
                <a:tab pos="2210435" algn="l"/>
              </a:tabLst>
            </a:pPr>
            <a:r>
              <a:rPr dirty="0" sz="1800" spc="-5">
                <a:latin typeface="Arial MT"/>
                <a:cs typeface="Arial MT"/>
              </a:rPr>
              <a:t>h</a:t>
            </a:r>
            <a:r>
              <a:rPr dirty="0" sz="1800" spc="-15">
                <a:latin typeface="Arial MT"/>
                <a:cs typeface="Arial MT"/>
              </a:rPr>
              <a:t>a</a:t>
            </a:r>
            <a:r>
              <a:rPr dirty="0" sz="1800" spc="-5">
                <a:latin typeface="Arial MT"/>
                <a:cs typeface="Arial MT"/>
              </a:rPr>
              <a:t>ve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Arial MT"/>
                <a:cs typeface="Arial MT"/>
              </a:rPr>
              <a:t>e</a:t>
            </a:r>
            <a:r>
              <a:rPr dirty="0" sz="1800">
                <a:latin typeface="Arial MT"/>
                <a:cs typeface="Arial MT"/>
              </a:rPr>
              <a:t>st</a:t>
            </a:r>
            <a:r>
              <a:rPr dirty="0" sz="1800" spc="-5">
                <a:latin typeface="Arial MT"/>
                <a:cs typeface="Arial MT"/>
              </a:rPr>
              <a:t>ab</a:t>
            </a:r>
            <a:r>
              <a:rPr dirty="0" sz="1800" spc="-15">
                <a:latin typeface="Arial MT"/>
                <a:cs typeface="Arial MT"/>
              </a:rPr>
              <a:t>l</a:t>
            </a:r>
            <a:r>
              <a:rPr dirty="0" sz="1800" spc="-5">
                <a:latin typeface="Arial MT"/>
                <a:cs typeface="Arial MT"/>
              </a:rPr>
              <a:t>is</a:t>
            </a:r>
            <a:r>
              <a:rPr dirty="0" sz="1800">
                <a:latin typeface="Arial MT"/>
                <a:cs typeface="Arial MT"/>
              </a:rPr>
              <a:t>h</a:t>
            </a:r>
            <a:r>
              <a:rPr dirty="0" sz="1800" spc="-5">
                <a:latin typeface="Arial MT"/>
                <a:cs typeface="Arial MT"/>
              </a:rPr>
              <a:t>ed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5">
                <a:latin typeface="Arial MT"/>
                <a:cs typeface="Arial MT"/>
              </a:rPr>
              <a:t>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1822" y="5193030"/>
            <a:ext cx="10553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52169" algn="l"/>
              </a:tabLst>
            </a:pPr>
            <a:r>
              <a:rPr dirty="0" sz="1800" spc="-5">
                <a:latin typeface="Arial MT"/>
                <a:cs typeface="Arial MT"/>
              </a:rPr>
              <a:t>library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ce</a:t>
            </a:r>
            <a:r>
              <a:rPr dirty="0" sz="1800" spc="-15">
                <a:latin typeface="Arial MT"/>
                <a:cs typeface="Arial MT"/>
              </a:rPr>
              <a:t>n</a:t>
            </a:r>
            <a:r>
              <a:rPr dirty="0" sz="1800">
                <a:latin typeface="Arial MT"/>
                <a:cs typeface="Arial MT"/>
              </a:rPr>
              <a:t>ter	</a:t>
            </a:r>
            <a:r>
              <a:rPr dirty="0" sz="1800" spc="-5">
                <a:latin typeface="Arial MT"/>
                <a:cs typeface="Arial MT"/>
              </a:rPr>
              <a:t>at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98142" y="5467350"/>
            <a:ext cx="5200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Fie</a:t>
            </a:r>
            <a:r>
              <a:rPr dirty="0" sz="1800" spc="-15">
                <a:latin typeface="Arial MT"/>
                <a:cs typeface="Arial MT"/>
              </a:rPr>
              <a:t>l</a:t>
            </a:r>
            <a:r>
              <a:rPr dirty="0" sz="1800" spc="-5">
                <a:latin typeface="Arial MT"/>
                <a:cs typeface="Arial MT"/>
              </a:rPr>
              <a:t>d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86305" y="5193030"/>
            <a:ext cx="193928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23925" marR="5080" indent="-911860">
              <a:lnSpc>
                <a:spcPct val="100000"/>
              </a:lnSpc>
              <a:spcBef>
                <a:spcPts val="100"/>
              </a:spcBef>
              <a:tabLst>
                <a:tab pos="795655" algn="l"/>
              </a:tabLst>
            </a:pPr>
            <a:r>
              <a:rPr dirty="0" sz="1800" spc="-10">
                <a:latin typeface="Arial MT"/>
                <a:cs typeface="Arial MT"/>
              </a:rPr>
              <a:t>an</a:t>
            </a:r>
            <a:r>
              <a:rPr dirty="0" sz="1800" spc="-5">
                <a:latin typeface="Arial MT"/>
                <a:cs typeface="Arial MT"/>
              </a:rPr>
              <a:t>d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5">
                <a:latin typeface="Arial MT"/>
                <a:cs typeface="Arial MT"/>
              </a:rPr>
              <a:t>i</a:t>
            </a:r>
            <a:r>
              <a:rPr dirty="0" sz="1800" spc="-15">
                <a:latin typeface="Arial MT"/>
                <a:cs typeface="Arial MT"/>
              </a:rPr>
              <a:t>n</a:t>
            </a:r>
            <a:r>
              <a:rPr dirty="0" sz="1800" spc="-5">
                <a:latin typeface="Arial MT"/>
                <a:cs typeface="Arial MT"/>
              </a:rPr>
              <a:t>formation  Op</a:t>
            </a:r>
            <a:r>
              <a:rPr dirty="0" sz="1800" spc="-15">
                <a:latin typeface="Arial MT"/>
                <a:cs typeface="Arial MT"/>
              </a:rPr>
              <a:t>e</a:t>
            </a:r>
            <a:r>
              <a:rPr dirty="0" sz="1800" spc="-5">
                <a:latin typeface="Arial MT"/>
                <a:cs typeface="Arial MT"/>
              </a:rPr>
              <a:t>rati</a:t>
            </a:r>
            <a:r>
              <a:rPr dirty="0" sz="1800" spc="-15">
                <a:latin typeface="Arial MT"/>
                <a:cs typeface="Arial MT"/>
              </a:rPr>
              <a:t>o</a:t>
            </a:r>
            <a:r>
              <a:rPr dirty="0" sz="1800" spc="-5">
                <a:latin typeface="Arial MT"/>
                <a:cs typeface="Arial MT"/>
              </a:rPr>
              <a:t>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1822" y="5741670"/>
            <a:ext cx="29641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3110" algn="l"/>
                <a:tab pos="1078230" algn="l"/>
                <a:tab pos="2189480" algn="l"/>
              </a:tabLst>
            </a:pPr>
            <a:r>
              <a:rPr dirty="0" sz="1800">
                <a:latin typeface="Arial MT"/>
                <a:cs typeface="Arial MT"/>
              </a:rPr>
              <a:t>O</a:t>
            </a:r>
            <a:r>
              <a:rPr dirty="0" sz="1800" spc="-35">
                <a:latin typeface="Arial MT"/>
                <a:cs typeface="Arial MT"/>
              </a:rPr>
              <a:t>f</a:t>
            </a:r>
            <a:r>
              <a:rPr dirty="0" sz="1800" spc="-5">
                <a:latin typeface="Arial MT"/>
                <a:cs typeface="Arial MT"/>
              </a:rPr>
              <a:t>fice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i</a:t>
            </a:r>
            <a:r>
              <a:rPr dirty="0" sz="1800" spc="-5">
                <a:latin typeface="Arial MT"/>
                <a:cs typeface="Arial MT"/>
              </a:rPr>
              <a:t>n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5">
                <a:latin typeface="Arial MT"/>
                <a:cs typeface="Arial MT"/>
              </a:rPr>
              <a:t>R</a:t>
            </a:r>
            <a:r>
              <a:rPr dirty="0" sz="1800" spc="-15">
                <a:latin typeface="Arial MT"/>
                <a:cs typeface="Arial MT"/>
              </a:rPr>
              <a:t>a</a:t>
            </a:r>
            <a:r>
              <a:rPr dirty="0" sz="1800" spc="-5">
                <a:latin typeface="Arial MT"/>
                <a:cs typeface="Arial MT"/>
              </a:rPr>
              <a:t>sa</a:t>
            </a:r>
            <a:r>
              <a:rPr dirty="0" sz="1800" spc="-15">
                <a:latin typeface="Arial MT"/>
                <a:cs typeface="Arial MT"/>
              </a:rPr>
              <a:t>l</a:t>
            </a:r>
            <a:r>
              <a:rPr dirty="0" sz="1800" spc="-5">
                <a:latin typeface="Arial MT"/>
                <a:cs typeface="Arial MT"/>
              </a:rPr>
              <a:t>p</a:t>
            </a:r>
            <a:r>
              <a:rPr dirty="0" sz="1800" spc="-15">
                <a:latin typeface="Arial MT"/>
                <a:cs typeface="Arial MT"/>
              </a:rPr>
              <a:t>u</a:t>
            </a:r>
            <a:r>
              <a:rPr dirty="0" sz="1800" spc="-95">
                <a:latin typeface="Arial MT"/>
                <a:cs typeface="Arial MT"/>
              </a:rPr>
              <a:t>r</a:t>
            </a:r>
            <a:r>
              <a:rPr dirty="0" sz="1800">
                <a:latin typeface="Arial MT"/>
                <a:cs typeface="Arial MT"/>
              </a:rPr>
              <a:t>,</a:t>
            </a:r>
            <a:r>
              <a:rPr dirty="0" sz="1800">
                <a:latin typeface="Arial MT"/>
                <a:cs typeface="Arial MT"/>
              </a:rPr>
              <a:t>	Ekc</a:t>
            </a:r>
            <a:r>
              <a:rPr dirty="0" sz="1800" spc="-10">
                <a:latin typeface="Arial MT"/>
                <a:cs typeface="Arial MT"/>
              </a:rPr>
              <a:t>h</a:t>
            </a:r>
            <a:r>
              <a:rPr dirty="0" sz="1800" spc="-5">
                <a:latin typeface="Arial MT"/>
                <a:cs typeface="Arial MT"/>
              </a:rPr>
              <a:t>ari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0961" y="6015990"/>
            <a:ext cx="10668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Bhagalpur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1822" y="6015990"/>
            <a:ext cx="7696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40">
                <a:latin typeface="Arial MT"/>
                <a:cs typeface="Arial MT"/>
              </a:rPr>
              <a:t>V</a:t>
            </a:r>
            <a:r>
              <a:rPr dirty="0" sz="1800" spc="-5">
                <a:latin typeface="Arial MT"/>
                <a:cs typeface="Arial MT"/>
              </a:rPr>
              <a:t>i</a:t>
            </a:r>
            <a:r>
              <a:rPr dirty="0" sz="1800" spc="-15">
                <a:latin typeface="Arial MT"/>
                <a:cs typeface="Arial MT"/>
              </a:rPr>
              <a:t>l</a:t>
            </a:r>
            <a:r>
              <a:rPr dirty="0" sz="1800">
                <a:latin typeface="Arial MT"/>
                <a:cs typeface="Arial MT"/>
              </a:rPr>
              <a:t>l</a:t>
            </a:r>
            <a:r>
              <a:rPr dirty="0" sz="1800" spc="-5">
                <a:latin typeface="Arial MT"/>
                <a:cs typeface="Arial MT"/>
              </a:rPr>
              <a:t>a</a:t>
            </a:r>
            <a:r>
              <a:rPr dirty="0" sz="1800" spc="-15">
                <a:latin typeface="Arial MT"/>
                <a:cs typeface="Arial MT"/>
              </a:rPr>
              <a:t>g</a:t>
            </a:r>
            <a:r>
              <a:rPr dirty="0" sz="1800">
                <a:latin typeface="Arial MT"/>
                <a:cs typeface="Arial MT"/>
              </a:rPr>
              <a:t>e,  </a:t>
            </a:r>
            <a:r>
              <a:rPr dirty="0" sz="1800" spc="-20">
                <a:latin typeface="Arial MT"/>
                <a:cs typeface="Arial MT"/>
              </a:rPr>
              <a:t>Bihar.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1822" y="6564630"/>
            <a:ext cx="115633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opportunity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 MT"/>
                <a:cs typeface="Arial MT"/>
              </a:rPr>
              <a:t>population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32966" y="6015990"/>
            <a:ext cx="199390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6350" indent="1205230">
              <a:lnSpc>
                <a:spcPct val="100000"/>
              </a:lnSpc>
              <a:spcBef>
                <a:spcPts val="100"/>
              </a:spcBef>
              <a:tabLst>
                <a:tab pos="526415" algn="l"/>
                <a:tab pos="1228725" algn="l"/>
              </a:tabLst>
            </a:pPr>
            <a:r>
              <a:rPr dirty="0" sz="1800" spc="-5">
                <a:latin typeface="Arial MT"/>
                <a:cs typeface="Arial MT"/>
              </a:rPr>
              <a:t>D</a:t>
            </a:r>
            <a:r>
              <a:rPr dirty="0" sz="1800" spc="-15">
                <a:latin typeface="Arial MT"/>
                <a:cs typeface="Arial MT"/>
              </a:rPr>
              <a:t>i</a:t>
            </a:r>
            <a:r>
              <a:rPr dirty="0" sz="1800">
                <a:latin typeface="Arial MT"/>
                <a:cs typeface="Arial MT"/>
              </a:rPr>
              <a:t>strict,  </a:t>
            </a:r>
            <a:r>
              <a:rPr dirty="0" sz="1800">
                <a:latin typeface="Arial MT"/>
                <a:cs typeface="Arial MT"/>
              </a:rPr>
              <a:t>It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25">
                <a:latin typeface="Arial MT"/>
                <a:cs typeface="Arial MT"/>
              </a:rPr>
              <a:t>w</a:t>
            </a:r>
            <a:r>
              <a:rPr dirty="0" sz="1800">
                <a:latin typeface="Arial MT"/>
                <a:cs typeface="Arial MT"/>
              </a:rPr>
              <a:t>i</a:t>
            </a:r>
            <a:r>
              <a:rPr dirty="0" sz="1800" spc="-5">
                <a:latin typeface="Arial MT"/>
                <a:cs typeface="Arial MT"/>
              </a:rPr>
              <a:t>ll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5">
                <a:latin typeface="Arial MT"/>
                <a:cs typeface="Arial MT"/>
              </a:rPr>
              <a:t>p</a:t>
            </a:r>
            <a:r>
              <a:rPr dirty="0" sz="1800">
                <a:latin typeface="Arial MT"/>
                <a:cs typeface="Arial MT"/>
              </a:rPr>
              <a:t>r</a:t>
            </a:r>
            <a:r>
              <a:rPr dirty="0" sz="1800" spc="-5">
                <a:latin typeface="Arial MT"/>
                <a:cs typeface="Arial MT"/>
              </a:rPr>
              <a:t>ov</a:t>
            </a:r>
            <a:r>
              <a:rPr dirty="0" sz="1800" spc="-15">
                <a:latin typeface="Arial MT"/>
                <a:cs typeface="Arial MT"/>
              </a:rPr>
              <a:t>i</a:t>
            </a:r>
            <a:r>
              <a:rPr dirty="0" sz="1800">
                <a:latin typeface="Arial MT"/>
                <a:cs typeface="Arial MT"/>
              </a:rPr>
              <a:t>d</a:t>
            </a:r>
            <a:r>
              <a:rPr dirty="0" sz="1800" spc="-5">
                <a:latin typeface="Arial MT"/>
                <a:cs typeface="Arial MT"/>
              </a:rPr>
              <a:t>e</a:t>
            </a:r>
            <a:endParaRPr sz="18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tabLst>
                <a:tab pos="770890" algn="l"/>
              </a:tabLst>
            </a:pPr>
            <a:r>
              <a:rPr dirty="0" sz="1800">
                <a:latin typeface="Arial MT"/>
                <a:cs typeface="Arial MT"/>
              </a:rPr>
              <a:t>to	</a:t>
            </a:r>
            <a:r>
              <a:rPr dirty="0" sz="1800" spc="-5">
                <a:latin typeface="Arial MT"/>
                <a:cs typeface="Arial MT"/>
              </a:rPr>
              <a:t>rural</a:t>
            </a:r>
            <a:endParaRPr sz="1800">
              <a:latin typeface="Arial MT"/>
              <a:cs typeface="Arial MT"/>
            </a:endParaRPr>
          </a:p>
          <a:p>
            <a:pPr algn="r" marR="5715">
              <a:lnSpc>
                <a:spcPct val="100000"/>
              </a:lnSpc>
              <a:tabLst>
                <a:tab pos="668655" algn="l"/>
              </a:tabLst>
            </a:pPr>
            <a:r>
              <a:rPr dirty="0" sz="1800" spc="-5">
                <a:latin typeface="Arial MT"/>
                <a:cs typeface="Arial MT"/>
              </a:rPr>
              <a:t>and	students,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1822" y="7113523"/>
            <a:ext cx="29635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ensuring</a:t>
            </a:r>
            <a:r>
              <a:rPr dirty="0" sz="1800" spc="2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freedom</a:t>
            </a:r>
            <a:r>
              <a:rPr dirty="0" sz="1800" spc="2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and</a:t>
            </a:r>
            <a:r>
              <a:rPr dirty="0" sz="1800" spc="23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equal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1822" y="7387843"/>
            <a:ext cx="14630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97890" algn="l"/>
                <a:tab pos="1257935" algn="l"/>
              </a:tabLst>
            </a:pPr>
            <a:r>
              <a:rPr dirty="0" sz="1800" spc="-5">
                <a:latin typeface="Arial MT"/>
                <a:cs typeface="Arial MT"/>
              </a:rPr>
              <a:t>access	</a:t>
            </a:r>
            <a:r>
              <a:rPr dirty="0" sz="1800">
                <a:latin typeface="Arial MT"/>
                <a:cs typeface="Arial MT"/>
              </a:rPr>
              <a:t>to 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kn</a:t>
            </a:r>
            <a:r>
              <a:rPr dirty="0" sz="1800" spc="5">
                <a:latin typeface="Arial MT"/>
                <a:cs typeface="Arial MT"/>
              </a:rPr>
              <a:t>o</a:t>
            </a:r>
            <a:r>
              <a:rPr dirty="0" sz="1800" spc="-35">
                <a:latin typeface="Arial MT"/>
                <a:cs typeface="Arial MT"/>
              </a:rPr>
              <a:t>w</a:t>
            </a:r>
            <a:r>
              <a:rPr dirty="0" sz="1800">
                <a:latin typeface="Arial MT"/>
                <a:cs typeface="Arial MT"/>
              </a:rPr>
              <a:t>l</a:t>
            </a:r>
            <a:r>
              <a:rPr dirty="0" sz="1800" spc="-5">
                <a:latin typeface="Arial MT"/>
                <a:cs typeface="Arial MT"/>
              </a:rPr>
              <a:t>e</a:t>
            </a:r>
            <a:r>
              <a:rPr dirty="0" sz="1800" spc="-15">
                <a:latin typeface="Arial MT"/>
                <a:cs typeface="Arial MT"/>
              </a:rPr>
              <a:t>d</a:t>
            </a:r>
            <a:r>
              <a:rPr dirty="0" sz="1800">
                <a:latin typeface="Arial MT"/>
                <a:cs typeface="Arial MT"/>
              </a:rPr>
              <a:t>g</a:t>
            </a:r>
            <a:r>
              <a:rPr dirty="0" sz="1800" spc="-5">
                <a:latin typeface="Arial MT"/>
                <a:cs typeface="Arial MT"/>
              </a:rPr>
              <a:t>e</a:t>
            </a:r>
            <a:r>
              <a:rPr dirty="0" sz="1800">
                <a:latin typeface="Arial MT"/>
                <a:cs typeface="Arial MT"/>
              </a:rPr>
              <a:t>	to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53488" y="7662164"/>
            <a:ext cx="8369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e</a:t>
            </a:r>
            <a:r>
              <a:rPr dirty="0" sz="1800" spc="-15">
                <a:latin typeface="Arial MT"/>
                <a:cs typeface="Arial MT"/>
              </a:rPr>
              <a:t>d</a:t>
            </a:r>
            <a:r>
              <a:rPr dirty="0" sz="1800" spc="-5">
                <a:latin typeface="Arial MT"/>
                <a:cs typeface="Arial MT"/>
              </a:rPr>
              <a:t>uc</a:t>
            </a:r>
            <a:r>
              <a:rPr dirty="0" sz="1800" spc="-15">
                <a:latin typeface="Arial MT"/>
                <a:cs typeface="Arial MT"/>
              </a:rPr>
              <a:t>a</a:t>
            </a:r>
            <a:r>
              <a:rPr dirty="0" sz="1800">
                <a:latin typeface="Arial MT"/>
                <a:cs typeface="Arial MT"/>
              </a:rPr>
              <a:t>te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13382" y="7387843"/>
            <a:ext cx="171132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1306195" algn="l"/>
              </a:tabLst>
            </a:pPr>
            <a:r>
              <a:rPr dirty="0" sz="1800" spc="-5">
                <a:latin typeface="Arial MT"/>
                <a:cs typeface="Arial MT"/>
              </a:rPr>
              <a:t>i</a:t>
            </a:r>
            <a:r>
              <a:rPr dirty="0" sz="1800" spc="-15">
                <a:latin typeface="Arial MT"/>
                <a:cs typeface="Arial MT"/>
              </a:rPr>
              <a:t>n</a:t>
            </a:r>
            <a:r>
              <a:rPr dirty="0" sz="1800" spc="10">
                <a:latin typeface="Arial MT"/>
                <a:cs typeface="Arial MT"/>
              </a:rPr>
              <a:t>f</a:t>
            </a:r>
            <a:r>
              <a:rPr dirty="0" sz="1800" spc="-5">
                <a:latin typeface="Arial MT"/>
                <a:cs typeface="Arial MT"/>
              </a:rPr>
              <a:t>orm</a:t>
            </a:r>
            <a:r>
              <a:rPr dirty="0" sz="1800" spc="-15">
                <a:latin typeface="Arial MT"/>
                <a:cs typeface="Arial MT"/>
              </a:rPr>
              <a:t>a</a:t>
            </a:r>
            <a:r>
              <a:rPr dirty="0" sz="1800" spc="-5">
                <a:latin typeface="Arial MT"/>
                <a:cs typeface="Arial MT"/>
              </a:rPr>
              <a:t>tion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and</a:t>
            </a:r>
            <a:endParaRPr sz="18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</a:pPr>
            <a:r>
              <a:rPr dirty="0" sz="1800" spc="-10">
                <a:latin typeface="Arial MT"/>
                <a:cs typeface="Arial MT"/>
              </a:rPr>
              <a:t>and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1822" y="7936484"/>
            <a:ext cx="2964815" cy="111696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12700" marR="5080">
              <a:lnSpc>
                <a:spcPct val="99300"/>
              </a:lnSpc>
              <a:spcBef>
                <a:spcPts val="114"/>
              </a:spcBef>
            </a:pPr>
            <a:r>
              <a:rPr dirty="0" sz="1800" spc="-5">
                <a:latin typeface="Arial MT"/>
                <a:cs typeface="Arial MT"/>
              </a:rPr>
              <a:t>enlighten </a:t>
            </a:r>
            <a:r>
              <a:rPr dirty="0" sz="1800">
                <a:latin typeface="Arial MT"/>
                <a:cs typeface="Arial MT"/>
              </a:rPr>
              <a:t>them. </a:t>
            </a:r>
            <a:r>
              <a:rPr dirty="0" sz="1800" spc="-5">
                <a:latin typeface="Arial MT"/>
                <a:cs typeface="Arial MT"/>
              </a:rPr>
              <a:t>It is helping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rural</a:t>
            </a:r>
            <a:r>
              <a:rPr dirty="0" sz="1800">
                <a:latin typeface="Arial MT"/>
                <a:cs typeface="Arial MT"/>
              </a:rPr>
              <a:t> community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break </a:t>
            </a:r>
            <a:r>
              <a:rPr dirty="0" sz="1800" spc="-49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stereotype, what they should </a:t>
            </a:r>
            <a:r>
              <a:rPr dirty="0" sz="1800" spc="-49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learning.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21835" y="2628900"/>
            <a:ext cx="2491740" cy="186842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21835" y="4727447"/>
            <a:ext cx="2570988" cy="192938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21835" y="7022592"/>
            <a:ext cx="2644140" cy="318211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7095" y="9300971"/>
            <a:ext cx="1522475" cy="270510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43171" y="10483595"/>
            <a:ext cx="2671572" cy="147065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54351" y="9300971"/>
            <a:ext cx="1869948" cy="2705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645" y="285699"/>
            <a:ext cx="1704339" cy="1520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800" spc="-1789">
                <a:solidFill>
                  <a:srgbClr val="FF0000"/>
                </a:solidFill>
              </a:rPr>
              <a:t>2</a:t>
            </a:r>
            <a:r>
              <a:rPr dirty="0" sz="9800" spc="-509">
                <a:solidFill>
                  <a:srgbClr val="FF0000"/>
                </a:solidFill>
              </a:rPr>
              <a:t> </a:t>
            </a:r>
            <a:r>
              <a:rPr dirty="0" sz="3200" spc="-960"/>
              <a:t>We</a:t>
            </a:r>
            <a:r>
              <a:rPr dirty="0" sz="3200" spc="-780"/>
              <a:t>b</a:t>
            </a:r>
            <a:r>
              <a:rPr dirty="0" sz="3200" spc="-635"/>
              <a:t>inars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371850" y="5105146"/>
            <a:ext cx="3272154" cy="2458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99700"/>
              </a:lnSpc>
              <a:spcBef>
                <a:spcPts val="100"/>
              </a:spcBef>
            </a:pPr>
            <a:r>
              <a:rPr dirty="0" sz="1600" spc="-5">
                <a:latin typeface="Arial MT"/>
                <a:cs typeface="Arial MT"/>
              </a:rPr>
              <a:t>Rural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India</a:t>
            </a:r>
            <a:r>
              <a:rPr dirty="0" sz="1600">
                <a:latin typeface="Arial MT"/>
                <a:cs typeface="Arial MT"/>
              </a:rPr>
              <a:t> is</a:t>
            </a:r>
            <a:r>
              <a:rPr dirty="0" sz="1600" spc="44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witnessing</a:t>
            </a:r>
            <a:r>
              <a:rPr dirty="0" sz="1600" spc="434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huge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surge of smart phone users </a:t>
            </a:r>
            <a:r>
              <a:rPr dirty="0" sz="1600">
                <a:latin typeface="Arial MT"/>
                <a:cs typeface="Arial MT"/>
              </a:rPr>
              <a:t>in </a:t>
            </a:r>
            <a:r>
              <a:rPr dirty="0" sz="1600" spc="-5">
                <a:latin typeface="Arial MT"/>
                <a:cs typeface="Arial MT"/>
              </a:rPr>
              <a:t>near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past. </a:t>
            </a:r>
            <a:r>
              <a:rPr dirty="0" sz="1600" spc="-10">
                <a:latin typeface="Arial MT"/>
                <a:cs typeface="Arial MT"/>
              </a:rPr>
              <a:t>Training </a:t>
            </a:r>
            <a:r>
              <a:rPr dirty="0" sz="1600" spc="-5">
                <a:latin typeface="Arial MT"/>
                <a:cs typeface="Arial MT"/>
              </a:rPr>
              <a:t>related to livelihood,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life</a:t>
            </a:r>
            <a:r>
              <a:rPr dirty="0" sz="1600" spc="3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skills</a:t>
            </a:r>
            <a:r>
              <a:rPr dirty="0" sz="1600" spc="33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and</a:t>
            </a:r>
            <a:r>
              <a:rPr dirty="0" sz="1600" spc="33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soft</a:t>
            </a:r>
            <a:r>
              <a:rPr dirty="0" sz="1600" spc="3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skills</a:t>
            </a:r>
            <a:r>
              <a:rPr dirty="0" sz="1600" spc="33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was</a:t>
            </a:r>
            <a:r>
              <a:rPr dirty="0" sz="1600" spc="34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given </a:t>
            </a:r>
            <a:r>
              <a:rPr dirty="0" sz="1600" spc="-434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by </a:t>
            </a:r>
            <a:r>
              <a:rPr dirty="0" sz="1600" spc="-5">
                <a:latin typeface="Arial MT"/>
                <a:cs typeface="Arial MT"/>
              </a:rPr>
              <a:t>Information center using the </a:t>
            </a:r>
            <a:r>
              <a:rPr dirty="0" sz="1600" spc="-10">
                <a:latin typeface="Arial MT"/>
                <a:cs typeface="Arial MT"/>
              </a:rPr>
              <a:t>web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conferencing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to</a:t>
            </a:r>
            <a:r>
              <a:rPr dirty="0" sz="1600" spc="434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maximize</a:t>
            </a:r>
            <a:r>
              <a:rPr dirty="0" sz="1600" spc="434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reach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and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opportunity</a:t>
            </a:r>
            <a:r>
              <a:rPr dirty="0" sz="1600">
                <a:latin typeface="Arial MT"/>
                <a:cs typeface="Arial MT"/>
              </a:rPr>
              <a:t> in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remote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places.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15">
                <a:latin typeface="Arial MT"/>
                <a:cs typeface="Arial MT"/>
              </a:rPr>
              <a:t>We </a:t>
            </a:r>
            <a:r>
              <a:rPr dirty="0" sz="1600" spc="-5">
                <a:latin typeface="Arial MT"/>
                <a:cs typeface="Arial MT"/>
              </a:rPr>
              <a:t>have conducted 5 webinars till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now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and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reached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more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than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100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rural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students.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247" y="4398264"/>
            <a:ext cx="2808732" cy="16977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247" y="2019300"/>
            <a:ext cx="2682240" cy="202387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52800" y="1969007"/>
            <a:ext cx="2759964" cy="207416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247" y="6451091"/>
            <a:ext cx="2962656" cy="222351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41904" y="9293352"/>
            <a:ext cx="3563112" cy="26700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0238" y="0"/>
            <a:ext cx="3477895" cy="1823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800" spc="-2165">
                <a:solidFill>
                  <a:srgbClr val="FF0000"/>
                </a:solidFill>
              </a:rPr>
              <a:t>3</a:t>
            </a:r>
            <a:r>
              <a:rPr dirty="0" sz="3200" spc="-645"/>
              <a:t>Rura</a:t>
            </a:r>
            <a:r>
              <a:rPr dirty="0" sz="3200" spc="-395"/>
              <a:t>l</a:t>
            </a:r>
            <a:r>
              <a:rPr dirty="0" sz="3200" spc="-160"/>
              <a:t> </a:t>
            </a:r>
            <a:r>
              <a:rPr dirty="0" sz="3200" spc="-765"/>
              <a:t>Quiz</a:t>
            </a:r>
            <a:r>
              <a:rPr dirty="0" sz="3200" spc="-515"/>
              <a:t> </a:t>
            </a:r>
            <a:r>
              <a:rPr dirty="0" sz="3200" spc="-590"/>
              <a:t>202</a:t>
            </a:r>
            <a:r>
              <a:rPr dirty="0" sz="3200" spc="-585"/>
              <a:t>1</a:t>
            </a:r>
            <a:r>
              <a:rPr dirty="0" sz="3200" spc="-490"/>
              <a:t> </a:t>
            </a:r>
            <a:r>
              <a:rPr dirty="0" sz="3200" spc="-840"/>
              <a:t>Competi</a:t>
            </a:r>
            <a:r>
              <a:rPr dirty="0" sz="3200" spc="-670"/>
              <a:t>t</a:t>
            </a:r>
            <a:r>
              <a:rPr dirty="0" sz="3200" spc="-819"/>
              <a:t>ion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071241" y="4419980"/>
            <a:ext cx="3347720" cy="3433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50800" marR="4254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MT"/>
                <a:cs typeface="Arial MT"/>
              </a:rPr>
              <a:t>A Quiz Competition </a:t>
            </a:r>
            <a:r>
              <a:rPr dirty="0" sz="1600" spc="-10">
                <a:latin typeface="Arial MT"/>
                <a:cs typeface="Arial MT"/>
              </a:rPr>
              <a:t>was </a:t>
            </a:r>
            <a:r>
              <a:rPr dirty="0" sz="1600" spc="-5">
                <a:latin typeface="Arial MT"/>
                <a:cs typeface="Arial MT"/>
              </a:rPr>
              <a:t>organized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for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the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3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level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of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students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which </a:t>
            </a:r>
            <a:r>
              <a:rPr dirty="0" sz="1600" spc="-5">
                <a:latin typeface="Arial MT"/>
                <a:cs typeface="Arial MT"/>
              </a:rPr>
              <a:t> covered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the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areas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of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Science,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Maths, Social Science and General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Knowledge. There </a:t>
            </a:r>
            <a:r>
              <a:rPr dirty="0" sz="1600" spc="-10">
                <a:latin typeface="Arial MT"/>
                <a:cs typeface="Arial MT"/>
              </a:rPr>
              <a:t>were </a:t>
            </a:r>
            <a:r>
              <a:rPr dirty="0" sz="1600" spc="-5">
                <a:latin typeface="Arial MT"/>
                <a:cs typeface="Arial MT"/>
              </a:rPr>
              <a:t>a </a:t>
            </a:r>
            <a:r>
              <a:rPr dirty="0" sz="1600">
                <a:latin typeface="Arial MT"/>
                <a:cs typeface="Arial MT"/>
              </a:rPr>
              <a:t>total </a:t>
            </a:r>
            <a:r>
              <a:rPr dirty="0" sz="1600" spc="-5">
                <a:latin typeface="Arial MT"/>
                <a:cs typeface="Arial MT"/>
              </a:rPr>
              <a:t>of 3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groups i.e. Group A ( Class </a:t>
            </a:r>
            <a:r>
              <a:rPr dirty="0" sz="1600" spc="-25">
                <a:latin typeface="Arial MT"/>
                <a:cs typeface="Arial MT"/>
              </a:rPr>
              <a:t>11-12), 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Group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B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</a:t>
            </a:r>
            <a:r>
              <a:rPr dirty="0" sz="1600" spc="5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Class</a:t>
            </a:r>
            <a:r>
              <a:rPr dirty="0" sz="1600" spc="5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9-10)</a:t>
            </a:r>
            <a:r>
              <a:rPr dirty="0" sz="1600" spc="5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and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Group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 </a:t>
            </a:r>
            <a:r>
              <a:rPr dirty="0" sz="1600" spc="-434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Class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7-8)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Arial MT"/>
              <a:cs typeface="Arial MT"/>
            </a:endParaRPr>
          </a:p>
          <a:p>
            <a:pPr algn="just" marL="50800" marR="43180">
              <a:lnSpc>
                <a:spcPct val="99400"/>
              </a:lnSpc>
            </a:pPr>
            <a:r>
              <a:rPr dirty="0" sz="1600" spc="-5">
                <a:latin typeface="Arial MT"/>
                <a:cs typeface="Arial MT"/>
              </a:rPr>
              <a:t>Quiz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exam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was</a:t>
            </a:r>
            <a:r>
              <a:rPr dirty="0" sz="1600" spc="-5">
                <a:latin typeface="Arial MT"/>
                <a:cs typeface="Arial MT"/>
              </a:rPr>
              <a:t> conducted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at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Ekchari </a:t>
            </a:r>
            <a:r>
              <a:rPr dirty="0" sz="1600" spc="-10">
                <a:latin typeface="Arial MT"/>
                <a:cs typeface="Arial MT"/>
              </a:rPr>
              <a:t>High </a:t>
            </a:r>
            <a:r>
              <a:rPr dirty="0" sz="1600" spc="-5">
                <a:latin typeface="Arial MT"/>
                <a:cs typeface="Arial MT"/>
              </a:rPr>
              <a:t>School, Bhagalpur on </a:t>
            </a:r>
            <a:r>
              <a:rPr dirty="0" sz="1600">
                <a:latin typeface="Arial MT"/>
                <a:cs typeface="Arial MT"/>
              </a:rPr>
              <a:t> 31</a:t>
            </a:r>
            <a:r>
              <a:rPr dirty="0" baseline="26455" sz="1575">
                <a:latin typeface="Arial MT"/>
                <a:cs typeface="Arial MT"/>
              </a:rPr>
              <a:t>st</a:t>
            </a:r>
            <a:r>
              <a:rPr dirty="0" baseline="26455" sz="1575" spc="7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October 2021, </a:t>
            </a:r>
            <a:r>
              <a:rPr dirty="0" sz="1600" spc="-10">
                <a:latin typeface="Arial MT"/>
                <a:cs typeface="Arial MT"/>
              </a:rPr>
              <a:t>where </a:t>
            </a:r>
            <a:r>
              <a:rPr dirty="0" sz="1600" spc="-5">
                <a:latin typeface="Arial MT"/>
                <a:cs typeface="Arial MT"/>
              </a:rPr>
              <a:t>300 </a:t>
            </a:r>
            <a:r>
              <a:rPr dirty="0" sz="1600">
                <a:latin typeface="Arial MT"/>
                <a:cs typeface="Arial MT"/>
              </a:rPr>
              <a:t>rural 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students appeared </a:t>
            </a:r>
            <a:r>
              <a:rPr dirty="0" sz="1600">
                <a:latin typeface="Arial MT"/>
                <a:cs typeface="Arial MT"/>
              </a:rPr>
              <a:t>in </a:t>
            </a:r>
            <a:r>
              <a:rPr dirty="0" sz="1600" spc="-5">
                <a:latin typeface="Arial MT"/>
                <a:cs typeface="Arial MT"/>
              </a:rPr>
              <a:t>exam </a:t>
            </a:r>
            <a:r>
              <a:rPr dirty="0" sz="1600">
                <a:latin typeface="Arial MT"/>
                <a:cs typeface="Arial MT"/>
              </a:rPr>
              <a:t>from </a:t>
            </a:r>
            <a:r>
              <a:rPr dirty="0" sz="1600" spc="-5">
                <a:latin typeface="Arial MT"/>
                <a:cs typeface="Arial MT"/>
              </a:rPr>
              <a:t>10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villages.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84" y="1597152"/>
            <a:ext cx="3142488" cy="223418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4615" y="1679448"/>
            <a:ext cx="3332988" cy="187452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335" y="3968496"/>
            <a:ext cx="2465832" cy="43830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20640" y="8630411"/>
            <a:ext cx="1586484" cy="28209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98520" y="8616695"/>
            <a:ext cx="1603248" cy="285140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00783" y="8540495"/>
            <a:ext cx="1636775" cy="291084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576" y="8630411"/>
            <a:ext cx="1560576" cy="8778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335" y="9704831"/>
            <a:ext cx="1560576" cy="87782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8955" y="10684764"/>
            <a:ext cx="1552956" cy="11643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6425" y="0"/>
            <a:ext cx="5300980" cy="1823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800" spc="-2160">
                <a:solidFill>
                  <a:srgbClr val="FF0000"/>
                </a:solidFill>
              </a:rPr>
              <a:t>4</a:t>
            </a:r>
            <a:r>
              <a:rPr dirty="0" sz="3200" spc="-645"/>
              <a:t>Rura</a:t>
            </a:r>
            <a:r>
              <a:rPr dirty="0" sz="3200" spc="-395"/>
              <a:t>l</a:t>
            </a:r>
            <a:r>
              <a:rPr dirty="0" sz="3200" spc="-155"/>
              <a:t> </a:t>
            </a:r>
            <a:r>
              <a:rPr dirty="0" sz="3200" spc="-765"/>
              <a:t>Quiz</a:t>
            </a:r>
            <a:r>
              <a:rPr dirty="0" sz="3200" spc="-509"/>
              <a:t> </a:t>
            </a:r>
            <a:r>
              <a:rPr dirty="0" sz="3200" spc="-590"/>
              <a:t>202</a:t>
            </a:r>
            <a:r>
              <a:rPr dirty="0" sz="3200" spc="-585"/>
              <a:t>1</a:t>
            </a:r>
            <a:r>
              <a:rPr dirty="0" sz="3200" spc="-490"/>
              <a:t> </a:t>
            </a:r>
            <a:r>
              <a:rPr dirty="0" sz="3200" spc="-580"/>
              <a:t>Prize</a:t>
            </a:r>
            <a:r>
              <a:rPr dirty="0" sz="3200" spc="-175"/>
              <a:t> </a:t>
            </a:r>
            <a:r>
              <a:rPr dirty="0" sz="3200" spc="-655"/>
              <a:t>Distribution</a:t>
            </a:r>
            <a:r>
              <a:rPr dirty="0" sz="3200" spc="-160"/>
              <a:t> </a:t>
            </a:r>
            <a:r>
              <a:rPr dirty="0" sz="3200" spc="-650"/>
              <a:t>Ce</a:t>
            </a:r>
            <a:r>
              <a:rPr dirty="0" sz="3200" spc="-470"/>
              <a:t>r</a:t>
            </a:r>
            <a:r>
              <a:rPr dirty="0" sz="3200" spc="-1110"/>
              <a:t>emo</a:t>
            </a:r>
            <a:r>
              <a:rPr dirty="0" sz="3200" spc="-940"/>
              <a:t>n</a:t>
            </a:r>
            <a:r>
              <a:rPr dirty="0" sz="3200" spc="-500"/>
              <a:t>y</a:t>
            </a:r>
            <a:endParaRPr sz="32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107" y="4628388"/>
            <a:ext cx="2241804" cy="168249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0441" y="9433052"/>
            <a:ext cx="103441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45">
                <a:latin typeface="Georgia"/>
                <a:cs typeface="Georgia"/>
              </a:rPr>
              <a:t>GROUP</a:t>
            </a:r>
            <a:r>
              <a:rPr dirty="0" sz="600" spc="55">
                <a:latin typeface="Georgia"/>
                <a:cs typeface="Georgia"/>
              </a:rPr>
              <a:t> </a:t>
            </a:r>
            <a:r>
              <a:rPr dirty="0" sz="600" spc="85">
                <a:latin typeface="Georgia"/>
                <a:cs typeface="Georgia"/>
              </a:rPr>
              <a:t>A</a:t>
            </a:r>
            <a:r>
              <a:rPr dirty="0" sz="600" spc="45">
                <a:latin typeface="Georgia"/>
                <a:cs typeface="Georgia"/>
              </a:rPr>
              <a:t> </a:t>
            </a:r>
            <a:r>
              <a:rPr dirty="0" sz="600" spc="10">
                <a:latin typeface="Arial MT"/>
                <a:cs typeface="Arial MT"/>
              </a:rPr>
              <a:t>–</a:t>
            </a:r>
            <a:r>
              <a:rPr dirty="0" sz="600" spc="35">
                <a:latin typeface="Arial MT"/>
                <a:cs typeface="Arial MT"/>
              </a:rPr>
              <a:t> </a:t>
            </a:r>
            <a:r>
              <a:rPr dirty="0" sz="600" spc="-10">
                <a:latin typeface="Georgia"/>
                <a:cs typeface="Georgia"/>
              </a:rPr>
              <a:t>1</a:t>
            </a:r>
            <a:r>
              <a:rPr dirty="0" baseline="27777" sz="600" spc="-15">
                <a:latin typeface="Georgia"/>
                <a:cs typeface="Georgia"/>
              </a:rPr>
              <a:t>ST</a:t>
            </a:r>
            <a:r>
              <a:rPr dirty="0" baseline="27777" sz="600" spc="7">
                <a:latin typeface="Georgia"/>
                <a:cs typeface="Georgia"/>
              </a:rPr>
              <a:t> </a:t>
            </a:r>
            <a:r>
              <a:rPr dirty="0" sz="600" spc="35">
                <a:latin typeface="Georgia"/>
                <a:cs typeface="Georgia"/>
              </a:rPr>
              <a:t>WINNER</a:t>
            </a:r>
            <a:endParaRPr sz="600">
              <a:latin typeface="Georgia"/>
              <a:cs typeface="Georgi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36191" y="8474964"/>
            <a:ext cx="990599" cy="93726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481963" y="9440671"/>
            <a:ext cx="10756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45">
                <a:latin typeface="Georgia"/>
                <a:cs typeface="Georgia"/>
              </a:rPr>
              <a:t>GROUP</a:t>
            </a:r>
            <a:r>
              <a:rPr dirty="0" sz="600" spc="55">
                <a:latin typeface="Georgia"/>
                <a:cs typeface="Georgia"/>
              </a:rPr>
              <a:t> </a:t>
            </a:r>
            <a:r>
              <a:rPr dirty="0" sz="600" spc="85">
                <a:latin typeface="Georgia"/>
                <a:cs typeface="Georgia"/>
              </a:rPr>
              <a:t>A</a:t>
            </a:r>
            <a:r>
              <a:rPr dirty="0" sz="600" spc="50">
                <a:latin typeface="Georgia"/>
                <a:cs typeface="Georgia"/>
              </a:rPr>
              <a:t> </a:t>
            </a:r>
            <a:r>
              <a:rPr dirty="0" sz="600" spc="10">
                <a:latin typeface="Arial MT"/>
                <a:cs typeface="Arial MT"/>
              </a:rPr>
              <a:t>–</a:t>
            </a:r>
            <a:r>
              <a:rPr dirty="0" sz="600" spc="35">
                <a:latin typeface="Arial MT"/>
                <a:cs typeface="Arial MT"/>
              </a:rPr>
              <a:t> </a:t>
            </a:r>
            <a:r>
              <a:rPr dirty="0" sz="600" spc="25">
                <a:latin typeface="Georgia"/>
                <a:cs typeface="Georgia"/>
              </a:rPr>
              <a:t>2</a:t>
            </a:r>
            <a:r>
              <a:rPr dirty="0" baseline="27777" sz="600" spc="37">
                <a:latin typeface="Georgia"/>
                <a:cs typeface="Georgia"/>
              </a:rPr>
              <a:t>ND</a:t>
            </a:r>
            <a:r>
              <a:rPr dirty="0" baseline="27777" sz="600" spc="142">
                <a:latin typeface="Georgia"/>
                <a:cs typeface="Georgia"/>
              </a:rPr>
              <a:t> </a:t>
            </a:r>
            <a:r>
              <a:rPr dirty="0" sz="600" spc="35">
                <a:latin typeface="Georgia"/>
                <a:cs typeface="Georgia"/>
              </a:rPr>
              <a:t>WINNER</a:t>
            </a:r>
            <a:endParaRPr sz="6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44977" y="9441307"/>
            <a:ext cx="10693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45">
                <a:latin typeface="Georgia"/>
                <a:cs typeface="Georgia"/>
              </a:rPr>
              <a:t>GROUP</a:t>
            </a:r>
            <a:r>
              <a:rPr dirty="0" sz="600" spc="55">
                <a:latin typeface="Georgia"/>
                <a:cs typeface="Georgia"/>
              </a:rPr>
              <a:t> </a:t>
            </a:r>
            <a:r>
              <a:rPr dirty="0" sz="600" spc="85">
                <a:latin typeface="Georgia"/>
                <a:cs typeface="Georgia"/>
              </a:rPr>
              <a:t>A</a:t>
            </a:r>
            <a:r>
              <a:rPr dirty="0" sz="600" spc="50">
                <a:latin typeface="Georgia"/>
                <a:cs typeface="Georgia"/>
              </a:rPr>
              <a:t> </a:t>
            </a:r>
            <a:r>
              <a:rPr dirty="0" sz="600" spc="10">
                <a:latin typeface="Arial MT"/>
                <a:cs typeface="Arial MT"/>
              </a:rPr>
              <a:t>–</a:t>
            </a:r>
            <a:r>
              <a:rPr dirty="0" sz="600" spc="30">
                <a:latin typeface="Arial MT"/>
                <a:cs typeface="Arial MT"/>
              </a:rPr>
              <a:t> </a:t>
            </a:r>
            <a:r>
              <a:rPr dirty="0" sz="600" spc="15">
                <a:latin typeface="Georgia"/>
                <a:cs typeface="Georgia"/>
              </a:rPr>
              <a:t>3</a:t>
            </a:r>
            <a:r>
              <a:rPr dirty="0" baseline="27777" sz="600" spc="22">
                <a:latin typeface="Georgia"/>
                <a:cs typeface="Georgia"/>
              </a:rPr>
              <a:t>RD</a:t>
            </a:r>
            <a:r>
              <a:rPr dirty="0" baseline="27777" sz="600" spc="157">
                <a:latin typeface="Georgia"/>
                <a:cs typeface="Georgia"/>
              </a:rPr>
              <a:t> </a:t>
            </a:r>
            <a:r>
              <a:rPr dirty="0" sz="600" spc="35">
                <a:latin typeface="Georgia"/>
                <a:cs typeface="Georgia"/>
              </a:rPr>
              <a:t>WINNER</a:t>
            </a:r>
            <a:endParaRPr sz="600">
              <a:latin typeface="Georgia"/>
              <a:cs typeface="Georgia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82239" y="8474964"/>
            <a:ext cx="1170432" cy="89154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31368" y="10697336"/>
            <a:ext cx="102425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45">
                <a:latin typeface="Georgia"/>
                <a:cs typeface="Georgia"/>
              </a:rPr>
              <a:t>GROUP</a:t>
            </a:r>
            <a:r>
              <a:rPr dirty="0" sz="600" spc="55">
                <a:latin typeface="Georgia"/>
                <a:cs typeface="Georgia"/>
              </a:rPr>
              <a:t> </a:t>
            </a:r>
            <a:r>
              <a:rPr dirty="0" sz="600" spc="5">
                <a:latin typeface="Georgia"/>
                <a:cs typeface="Georgia"/>
              </a:rPr>
              <a:t>B</a:t>
            </a:r>
            <a:r>
              <a:rPr dirty="0" sz="600" spc="50">
                <a:latin typeface="Georgia"/>
                <a:cs typeface="Georgia"/>
              </a:rPr>
              <a:t> </a:t>
            </a:r>
            <a:r>
              <a:rPr dirty="0" sz="600" spc="10">
                <a:latin typeface="Arial MT"/>
                <a:cs typeface="Arial MT"/>
              </a:rPr>
              <a:t>–</a:t>
            </a:r>
            <a:r>
              <a:rPr dirty="0" sz="600" spc="35">
                <a:latin typeface="Arial MT"/>
                <a:cs typeface="Arial MT"/>
              </a:rPr>
              <a:t> </a:t>
            </a:r>
            <a:r>
              <a:rPr dirty="0" sz="600" spc="-10">
                <a:latin typeface="Georgia"/>
                <a:cs typeface="Georgia"/>
              </a:rPr>
              <a:t>1</a:t>
            </a:r>
            <a:r>
              <a:rPr dirty="0" baseline="27777" sz="600" spc="-15">
                <a:latin typeface="Georgia"/>
                <a:cs typeface="Georgia"/>
              </a:rPr>
              <a:t>ST</a:t>
            </a:r>
            <a:r>
              <a:rPr dirty="0" baseline="27777" sz="600" spc="15">
                <a:latin typeface="Georgia"/>
                <a:cs typeface="Georgia"/>
              </a:rPr>
              <a:t> </a:t>
            </a:r>
            <a:r>
              <a:rPr dirty="0" sz="600" spc="35">
                <a:latin typeface="Georgia"/>
                <a:cs typeface="Georgia"/>
              </a:rPr>
              <a:t>WINNER</a:t>
            </a:r>
            <a:endParaRPr sz="6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67027" y="10696193"/>
            <a:ext cx="106489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45">
                <a:latin typeface="Georgia"/>
                <a:cs typeface="Georgia"/>
              </a:rPr>
              <a:t>GROUP</a:t>
            </a:r>
            <a:r>
              <a:rPr dirty="0" sz="600" spc="55">
                <a:latin typeface="Georgia"/>
                <a:cs typeface="Georgia"/>
              </a:rPr>
              <a:t> </a:t>
            </a:r>
            <a:r>
              <a:rPr dirty="0" sz="600" spc="5">
                <a:latin typeface="Georgia"/>
                <a:cs typeface="Georgia"/>
              </a:rPr>
              <a:t>B</a:t>
            </a:r>
            <a:r>
              <a:rPr dirty="0" sz="600" spc="50">
                <a:latin typeface="Georgia"/>
                <a:cs typeface="Georgia"/>
              </a:rPr>
              <a:t> </a:t>
            </a:r>
            <a:r>
              <a:rPr dirty="0" sz="600" spc="10">
                <a:latin typeface="Arial MT"/>
                <a:cs typeface="Arial MT"/>
              </a:rPr>
              <a:t>–</a:t>
            </a:r>
            <a:r>
              <a:rPr dirty="0" sz="600" spc="35">
                <a:latin typeface="Arial MT"/>
                <a:cs typeface="Arial MT"/>
              </a:rPr>
              <a:t> </a:t>
            </a:r>
            <a:r>
              <a:rPr dirty="0" sz="600" spc="25">
                <a:latin typeface="Georgia"/>
                <a:cs typeface="Georgia"/>
              </a:rPr>
              <a:t>2</a:t>
            </a:r>
            <a:r>
              <a:rPr dirty="0" baseline="27777" sz="600" spc="37">
                <a:latin typeface="Georgia"/>
                <a:cs typeface="Georgia"/>
              </a:rPr>
              <a:t>ND</a:t>
            </a:r>
            <a:r>
              <a:rPr dirty="0" baseline="27777" sz="600" spc="142">
                <a:latin typeface="Georgia"/>
                <a:cs typeface="Georgia"/>
              </a:rPr>
              <a:t> </a:t>
            </a:r>
            <a:r>
              <a:rPr dirty="0" sz="600" spc="35">
                <a:latin typeface="Georgia"/>
                <a:cs typeface="Georgia"/>
              </a:rPr>
              <a:t>WINNER</a:t>
            </a:r>
            <a:endParaRPr sz="6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2466" y="10695558"/>
            <a:ext cx="105727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45">
                <a:latin typeface="Georgia"/>
                <a:cs typeface="Georgia"/>
              </a:rPr>
              <a:t>GROUP</a:t>
            </a:r>
            <a:r>
              <a:rPr dirty="0" sz="600" spc="55">
                <a:latin typeface="Georgia"/>
                <a:cs typeface="Georgia"/>
              </a:rPr>
              <a:t> </a:t>
            </a:r>
            <a:r>
              <a:rPr dirty="0" sz="600" spc="5">
                <a:latin typeface="Georgia"/>
                <a:cs typeface="Georgia"/>
              </a:rPr>
              <a:t>B</a:t>
            </a:r>
            <a:r>
              <a:rPr dirty="0" sz="600" spc="50">
                <a:latin typeface="Georgia"/>
                <a:cs typeface="Georgia"/>
              </a:rPr>
              <a:t> </a:t>
            </a:r>
            <a:r>
              <a:rPr dirty="0" sz="600" spc="10">
                <a:latin typeface="Arial MT"/>
                <a:cs typeface="Arial MT"/>
              </a:rPr>
              <a:t>–</a:t>
            </a:r>
            <a:r>
              <a:rPr dirty="0" sz="600" spc="30">
                <a:latin typeface="Arial MT"/>
                <a:cs typeface="Arial MT"/>
              </a:rPr>
              <a:t> </a:t>
            </a:r>
            <a:r>
              <a:rPr dirty="0" sz="600" spc="15">
                <a:latin typeface="Georgia"/>
                <a:cs typeface="Georgia"/>
              </a:rPr>
              <a:t>3</a:t>
            </a:r>
            <a:r>
              <a:rPr dirty="0" baseline="27777" sz="600" spc="22">
                <a:latin typeface="Georgia"/>
                <a:cs typeface="Georgia"/>
              </a:rPr>
              <a:t>RD</a:t>
            </a:r>
            <a:r>
              <a:rPr dirty="0" baseline="27777" sz="600" spc="150">
                <a:latin typeface="Georgia"/>
                <a:cs typeface="Georgia"/>
              </a:rPr>
              <a:t> </a:t>
            </a:r>
            <a:r>
              <a:rPr dirty="0" sz="600" spc="35">
                <a:latin typeface="Georgia"/>
                <a:cs typeface="Georgia"/>
              </a:rPr>
              <a:t>WINNER</a:t>
            </a:r>
            <a:endParaRPr sz="6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8320" y="11954357"/>
            <a:ext cx="103187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45">
                <a:latin typeface="Georgia"/>
                <a:cs typeface="Georgia"/>
              </a:rPr>
              <a:t>GROUP</a:t>
            </a:r>
            <a:r>
              <a:rPr dirty="0" sz="600" spc="55">
                <a:latin typeface="Georgia"/>
                <a:cs typeface="Georgia"/>
              </a:rPr>
              <a:t> </a:t>
            </a:r>
            <a:r>
              <a:rPr dirty="0" sz="600" spc="75">
                <a:latin typeface="Georgia"/>
                <a:cs typeface="Georgia"/>
              </a:rPr>
              <a:t>C</a:t>
            </a:r>
            <a:r>
              <a:rPr dirty="0" sz="600" spc="45">
                <a:latin typeface="Georgia"/>
                <a:cs typeface="Georgia"/>
              </a:rPr>
              <a:t> </a:t>
            </a:r>
            <a:r>
              <a:rPr dirty="0" sz="600" spc="10">
                <a:latin typeface="Arial MT"/>
                <a:cs typeface="Arial MT"/>
              </a:rPr>
              <a:t>–</a:t>
            </a:r>
            <a:r>
              <a:rPr dirty="0" sz="600" spc="35">
                <a:latin typeface="Arial MT"/>
                <a:cs typeface="Arial MT"/>
              </a:rPr>
              <a:t> </a:t>
            </a:r>
            <a:r>
              <a:rPr dirty="0" sz="600" spc="-10">
                <a:latin typeface="Georgia"/>
                <a:cs typeface="Georgia"/>
              </a:rPr>
              <a:t>1</a:t>
            </a:r>
            <a:r>
              <a:rPr dirty="0" baseline="27777" sz="600" spc="-15">
                <a:latin typeface="Georgia"/>
                <a:cs typeface="Georgia"/>
              </a:rPr>
              <a:t>ST</a:t>
            </a:r>
            <a:r>
              <a:rPr dirty="0" baseline="27777" sz="600" spc="7">
                <a:latin typeface="Georgia"/>
                <a:cs typeface="Georgia"/>
              </a:rPr>
              <a:t> </a:t>
            </a:r>
            <a:r>
              <a:rPr dirty="0" sz="600" spc="35">
                <a:latin typeface="Georgia"/>
                <a:cs typeface="Georgia"/>
              </a:rPr>
              <a:t>WINNER</a:t>
            </a:r>
            <a:endParaRPr sz="6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63039" y="11954357"/>
            <a:ext cx="107251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45">
                <a:latin typeface="Georgia"/>
                <a:cs typeface="Georgia"/>
              </a:rPr>
              <a:t>GROUP</a:t>
            </a:r>
            <a:r>
              <a:rPr dirty="0" sz="600" spc="55">
                <a:latin typeface="Georgia"/>
                <a:cs typeface="Georgia"/>
              </a:rPr>
              <a:t> </a:t>
            </a:r>
            <a:r>
              <a:rPr dirty="0" sz="600" spc="75">
                <a:latin typeface="Georgia"/>
                <a:cs typeface="Georgia"/>
              </a:rPr>
              <a:t>C</a:t>
            </a:r>
            <a:r>
              <a:rPr dirty="0" sz="600" spc="50">
                <a:latin typeface="Georgia"/>
                <a:cs typeface="Georgia"/>
              </a:rPr>
              <a:t> </a:t>
            </a:r>
            <a:r>
              <a:rPr dirty="0" sz="600" spc="10">
                <a:latin typeface="Arial MT"/>
                <a:cs typeface="Arial MT"/>
              </a:rPr>
              <a:t>–</a:t>
            </a:r>
            <a:r>
              <a:rPr dirty="0" sz="600" spc="35">
                <a:latin typeface="Arial MT"/>
                <a:cs typeface="Arial MT"/>
              </a:rPr>
              <a:t> </a:t>
            </a:r>
            <a:r>
              <a:rPr dirty="0" sz="600" spc="25">
                <a:latin typeface="Georgia"/>
                <a:cs typeface="Georgia"/>
              </a:rPr>
              <a:t>2</a:t>
            </a:r>
            <a:r>
              <a:rPr dirty="0" baseline="27777" sz="600" spc="37">
                <a:latin typeface="Georgia"/>
                <a:cs typeface="Georgia"/>
              </a:rPr>
              <a:t>ND</a:t>
            </a:r>
            <a:r>
              <a:rPr dirty="0" baseline="27777" sz="600" spc="142">
                <a:latin typeface="Georgia"/>
                <a:cs typeface="Georgia"/>
              </a:rPr>
              <a:t> </a:t>
            </a:r>
            <a:r>
              <a:rPr dirty="0" sz="600" spc="35">
                <a:latin typeface="Georgia"/>
                <a:cs typeface="Georgia"/>
              </a:rPr>
              <a:t>WINNER</a:t>
            </a:r>
            <a:endParaRPr sz="6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7357" y="11947956"/>
            <a:ext cx="106680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45">
                <a:latin typeface="Georgia"/>
                <a:cs typeface="Georgia"/>
              </a:rPr>
              <a:t>GROUP</a:t>
            </a:r>
            <a:r>
              <a:rPr dirty="0" sz="600" spc="55">
                <a:latin typeface="Georgia"/>
                <a:cs typeface="Georgia"/>
              </a:rPr>
              <a:t> </a:t>
            </a:r>
            <a:r>
              <a:rPr dirty="0" sz="600" spc="75">
                <a:latin typeface="Georgia"/>
                <a:cs typeface="Georgia"/>
              </a:rPr>
              <a:t>C</a:t>
            </a:r>
            <a:r>
              <a:rPr dirty="0" sz="600" spc="50">
                <a:latin typeface="Georgia"/>
                <a:cs typeface="Georgia"/>
              </a:rPr>
              <a:t> </a:t>
            </a:r>
            <a:r>
              <a:rPr dirty="0" sz="600" spc="10">
                <a:latin typeface="Arial MT"/>
                <a:cs typeface="Arial MT"/>
              </a:rPr>
              <a:t>–</a:t>
            </a:r>
            <a:r>
              <a:rPr dirty="0" sz="600" spc="35">
                <a:latin typeface="Arial MT"/>
                <a:cs typeface="Arial MT"/>
              </a:rPr>
              <a:t> </a:t>
            </a:r>
            <a:r>
              <a:rPr dirty="0" sz="600" spc="15">
                <a:latin typeface="Georgia"/>
                <a:cs typeface="Georgia"/>
              </a:rPr>
              <a:t>3</a:t>
            </a:r>
            <a:r>
              <a:rPr dirty="0" baseline="27777" sz="600" spc="22">
                <a:latin typeface="Georgia"/>
                <a:cs typeface="Georgia"/>
              </a:rPr>
              <a:t>RD</a:t>
            </a:r>
            <a:r>
              <a:rPr dirty="0" baseline="27777" sz="600" spc="150">
                <a:latin typeface="Georgia"/>
                <a:cs typeface="Georgia"/>
              </a:rPr>
              <a:t> </a:t>
            </a:r>
            <a:r>
              <a:rPr dirty="0" sz="600" spc="35">
                <a:latin typeface="Georgia"/>
                <a:cs typeface="Georgia"/>
              </a:rPr>
              <a:t>WINNER</a:t>
            </a:r>
            <a:endParaRPr sz="6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8507" y="4653483"/>
            <a:ext cx="5525135" cy="37725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807210" marR="939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MT"/>
                <a:cs typeface="Arial MT"/>
              </a:rPr>
              <a:t>A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prize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distribution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ceremony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was </a:t>
            </a:r>
            <a:r>
              <a:rPr dirty="0" sz="1600" spc="-5">
                <a:latin typeface="Arial MT"/>
                <a:cs typeface="Arial MT"/>
              </a:rPr>
              <a:t> organized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on</a:t>
            </a:r>
            <a:r>
              <a:rPr dirty="0" sz="1600">
                <a:latin typeface="Arial MT"/>
                <a:cs typeface="Arial MT"/>
              </a:rPr>
              <a:t> 25</a:t>
            </a:r>
            <a:r>
              <a:rPr dirty="0" baseline="26455" sz="1575">
                <a:latin typeface="Arial MT"/>
                <a:cs typeface="Arial MT"/>
              </a:rPr>
              <a:t>th</a:t>
            </a:r>
            <a:r>
              <a:rPr dirty="0" baseline="26455" sz="1575" spc="7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November</a:t>
            </a:r>
            <a:r>
              <a:rPr dirty="0" sz="1600">
                <a:latin typeface="Arial MT"/>
                <a:cs typeface="Arial MT"/>
              </a:rPr>
              <a:t> 2021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at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RFF Gram Pustakalay center </a:t>
            </a:r>
            <a:r>
              <a:rPr dirty="0" sz="1600">
                <a:latin typeface="Arial MT"/>
                <a:cs typeface="Arial MT"/>
              </a:rPr>
              <a:t>for </a:t>
            </a:r>
            <a:r>
              <a:rPr dirty="0" sz="1600" spc="-5">
                <a:latin typeface="Arial MT"/>
                <a:cs typeface="Arial MT"/>
              </a:rPr>
              <a:t>all 3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groups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i.e.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Group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 (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Class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11-12), 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Group B ( Class 9-10) and </a:t>
            </a:r>
            <a:r>
              <a:rPr dirty="0" sz="1600">
                <a:latin typeface="Arial MT"/>
                <a:cs typeface="Arial MT"/>
              </a:rPr>
              <a:t>Group </a:t>
            </a:r>
            <a:r>
              <a:rPr dirty="0" sz="1600" spc="-5">
                <a:latin typeface="Arial MT"/>
                <a:cs typeface="Arial MT"/>
              </a:rPr>
              <a:t>C (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Class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7-8).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Arial MT"/>
              <a:cs typeface="Arial MT"/>
            </a:endParaRPr>
          </a:p>
          <a:p>
            <a:pPr algn="just" marL="1807210" marR="93980">
              <a:lnSpc>
                <a:spcPct val="100000"/>
              </a:lnSpc>
            </a:pPr>
            <a:r>
              <a:rPr dirty="0" sz="1600" spc="-5">
                <a:latin typeface="Arial MT"/>
                <a:cs typeface="Arial MT"/>
              </a:rPr>
              <a:t>Cash Prize of INR 500/- , INR </a:t>
            </a:r>
            <a:r>
              <a:rPr dirty="0" sz="1600">
                <a:latin typeface="Arial MT"/>
                <a:cs typeface="Arial MT"/>
              </a:rPr>
              <a:t>200/- </a:t>
            </a:r>
            <a:r>
              <a:rPr dirty="0" sz="1600" spc="-5">
                <a:latin typeface="Arial MT"/>
                <a:cs typeface="Arial MT"/>
              </a:rPr>
              <a:t>and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INR</a:t>
            </a:r>
            <a:r>
              <a:rPr dirty="0" sz="1600">
                <a:latin typeface="Arial MT"/>
                <a:cs typeface="Arial MT"/>
              </a:rPr>
              <a:t> 100/-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along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with</a:t>
            </a:r>
            <a:r>
              <a:rPr dirty="0" sz="1600" spc="-5">
                <a:latin typeface="Arial MT"/>
                <a:cs typeface="Arial MT"/>
              </a:rPr>
              <a:t> certificate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was </a:t>
            </a:r>
            <a:r>
              <a:rPr dirty="0" sz="1600" spc="-5">
                <a:latin typeface="Arial MT"/>
                <a:cs typeface="Arial MT"/>
              </a:rPr>
              <a:t> given to first, second and third winner </a:t>
            </a:r>
            <a:r>
              <a:rPr dirty="0" sz="1600" spc="5">
                <a:latin typeface="Arial MT"/>
                <a:cs typeface="Arial MT"/>
              </a:rPr>
              <a:t>of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all three group . A part of these winners,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participation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certificates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were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given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to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top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65">
                <a:latin typeface="Arial MT"/>
                <a:cs typeface="Arial MT"/>
              </a:rPr>
              <a:t>11</a:t>
            </a:r>
            <a:r>
              <a:rPr dirty="0" sz="1600" spc="-5">
                <a:latin typeface="Arial MT"/>
                <a:cs typeface="Arial MT"/>
              </a:rPr>
              <a:t> students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of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all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group.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50">
              <a:latin typeface="Arial MT"/>
              <a:cs typeface="Arial MT"/>
            </a:endParaRPr>
          </a:p>
          <a:p>
            <a:pPr marL="25400">
              <a:lnSpc>
                <a:spcPct val="100000"/>
              </a:lnSpc>
            </a:pPr>
            <a:r>
              <a:rPr dirty="0" sz="1800" spc="135">
                <a:solidFill>
                  <a:srgbClr val="C00000"/>
                </a:solidFill>
                <a:latin typeface="Arial MT"/>
                <a:cs typeface="Arial MT"/>
              </a:rPr>
              <a:t>Quiz</a:t>
            </a:r>
            <a:r>
              <a:rPr dirty="0" sz="1800" spc="-85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dirty="0" sz="1800" spc="180">
                <a:solidFill>
                  <a:srgbClr val="C00000"/>
                </a:solidFill>
                <a:latin typeface="Arial MT"/>
                <a:cs typeface="Arial MT"/>
              </a:rPr>
              <a:t>Winner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4779" y="2895600"/>
            <a:ext cx="2033016" cy="152552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62200" y="2921507"/>
            <a:ext cx="1915668" cy="143713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23232" y="2921507"/>
            <a:ext cx="1999488" cy="149961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4779" y="6446520"/>
            <a:ext cx="2168652" cy="1626107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67428" y="1278636"/>
            <a:ext cx="1911096" cy="143255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68295" y="1211580"/>
            <a:ext cx="2001011" cy="1499616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84404" y="1240536"/>
            <a:ext cx="1949195" cy="146151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2107" y="9753600"/>
            <a:ext cx="1199388" cy="89916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70075" y="9755123"/>
            <a:ext cx="1199388" cy="89916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702051" y="9761219"/>
            <a:ext cx="1200912" cy="89915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5343" y="10939271"/>
            <a:ext cx="1199388" cy="89916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370075" y="10939271"/>
            <a:ext cx="1199388" cy="89916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702051" y="10936223"/>
            <a:ext cx="1200912" cy="89916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9060" y="8513064"/>
            <a:ext cx="1200912" cy="899160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096511" y="8464295"/>
            <a:ext cx="2400300" cy="1799843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078223" y="10328147"/>
            <a:ext cx="2400300" cy="1799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57222" y="54305"/>
            <a:ext cx="220091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844" i="1">
                <a:solidFill>
                  <a:srgbClr val="FF0000"/>
                </a:solidFill>
                <a:latin typeface="Trebuchet MS"/>
                <a:cs typeface="Trebuchet MS"/>
              </a:rPr>
              <a:t>Futu</a:t>
            </a:r>
            <a:r>
              <a:rPr dirty="0" sz="4000" spc="-675" i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dirty="0" sz="4000" spc="-1055" i="1">
                <a:solidFill>
                  <a:srgbClr val="FF0000"/>
                </a:solidFill>
                <a:latin typeface="Trebuchet MS"/>
                <a:cs typeface="Trebuchet MS"/>
              </a:rPr>
              <a:t>e</a:t>
            </a:r>
            <a:r>
              <a:rPr dirty="0" sz="4000" spc="-770" i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4000" spc="-735" i="1">
                <a:solidFill>
                  <a:srgbClr val="FF0000"/>
                </a:solidFill>
                <a:latin typeface="Trebuchet MS"/>
                <a:cs typeface="Trebuchet MS"/>
              </a:rPr>
              <a:t>Initiati</a:t>
            </a:r>
            <a:r>
              <a:rPr dirty="0" sz="4000" spc="-940" i="1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dirty="0" sz="4000" spc="-835" i="1">
                <a:solidFill>
                  <a:srgbClr val="FF0000"/>
                </a:solidFill>
                <a:latin typeface="Trebuchet MS"/>
                <a:cs typeface="Trebuchet MS"/>
              </a:rPr>
              <a:t>es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700" spc="-1780">
                <a:solidFill>
                  <a:srgbClr val="FFC000"/>
                </a:solidFill>
              </a:rPr>
              <a:t>1</a:t>
            </a:r>
            <a:r>
              <a:rPr dirty="0" spc="-610"/>
              <a:t>He</a:t>
            </a:r>
            <a:r>
              <a:rPr dirty="0" spc="-535"/>
              <a:t>a</a:t>
            </a:r>
            <a:r>
              <a:rPr dirty="0" spc="-425"/>
              <a:t>lth</a:t>
            </a:r>
            <a:r>
              <a:rPr dirty="0" spc="-125"/>
              <a:t> </a:t>
            </a:r>
            <a:r>
              <a:rPr dirty="0" spc="-610"/>
              <a:t>ca</a:t>
            </a:r>
            <a:r>
              <a:rPr dirty="0" spc="-1019"/>
              <a:t>m</a:t>
            </a:r>
            <a:r>
              <a:rPr dirty="0" spc="-705"/>
              <a:t>p</a:t>
            </a:r>
            <a:r>
              <a:rPr dirty="0" spc="-120"/>
              <a:t> </a:t>
            </a:r>
            <a:r>
              <a:rPr dirty="0" spc="-475"/>
              <a:t>fo</a:t>
            </a:r>
            <a:r>
              <a:rPr dirty="0" spc="-415"/>
              <a:t>r</a:t>
            </a:r>
            <a:r>
              <a:rPr dirty="0" spc="-105"/>
              <a:t> </a:t>
            </a:r>
            <a:r>
              <a:rPr dirty="0" spc="-535"/>
              <a:t>prevale</a:t>
            </a:r>
            <a:r>
              <a:rPr dirty="0" spc="-600"/>
              <a:t>n</a:t>
            </a:r>
            <a:r>
              <a:rPr dirty="0" spc="-505"/>
              <a:t>c</a:t>
            </a:r>
            <a:r>
              <a:rPr dirty="0" spc="-580"/>
              <a:t>e</a:t>
            </a:r>
            <a:r>
              <a:rPr dirty="0" spc="-390"/>
              <a:t>,</a:t>
            </a:r>
            <a:r>
              <a:rPr dirty="0" spc="-114"/>
              <a:t> </a:t>
            </a:r>
            <a:r>
              <a:rPr dirty="0" spc="-580"/>
              <a:t>A</a:t>
            </a:r>
            <a:r>
              <a:rPr dirty="0" spc="-695"/>
              <a:t>w</a:t>
            </a:r>
            <a:r>
              <a:rPr dirty="0" spc="-545"/>
              <a:t>are</a:t>
            </a:r>
            <a:r>
              <a:rPr dirty="0" spc="-600"/>
              <a:t>n</a:t>
            </a:r>
            <a:r>
              <a:rPr dirty="0" spc="-480"/>
              <a:t>es</a:t>
            </a:r>
            <a:r>
              <a:rPr dirty="0" spc="-409"/>
              <a:t>s</a:t>
            </a:r>
            <a:r>
              <a:rPr dirty="0" spc="-125"/>
              <a:t> </a:t>
            </a:r>
            <a:r>
              <a:rPr dirty="0" spc="-655"/>
              <a:t>a</a:t>
            </a:r>
            <a:r>
              <a:rPr dirty="0" spc="-675"/>
              <a:t>n</a:t>
            </a:r>
            <a:r>
              <a:rPr dirty="0" spc="-715"/>
              <a:t>d</a:t>
            </a:r>
            <a:r>
              <a:rPr dirty="0" spc="-140"/>
              <a:t> </a:t>
            </a:r>
            <a:r>
              <a:rPr dirty="0" spc="-620"/>
              <a:t>Con</a:t>
            </a:r>
            <a:r>
              <a:rPr dirty="0" spc="-459"/>
              <a:t>tro</a:t>
            </a:r>
            <a:r>
              <a:rPr dirty="0" spc="-320"/>
              <a:t>l</a:t>
            </a:r>
            <a:r>
              <a:rPr dirty="0" spc="-125"/>
              <a:t> </a:t>
            </a:r>
            <a:r>
              <a:rPr dirty="0" spc="-625"/>
              <a:t>o</a:t>
            </a:r>
            <a:r>
              <a:rPr dirty="0" spc="-465"/>
              <a:t>f</a:t>
            </a:r>
            <a:r>
              <a:rPr dirty="0" spc="-114"/>
              <a:t> </a:t>
            </a:r>
            <a:r>
              <a:rPr dirty="0" spc="-405"/>
              <a:t>N</a:t>
            </a:r>
            <a:r>
              <a:rPr dirty="0" spc="-365"/>
              <a:t>C</a:t>
            </a:r>
            <a:r>
              <a:rPr dirty="0" spc="-365"/>
              <a:t>Ds</a:t>
            </a:r>
            <a:endParaRPr sz="9700"/>
          </a:p>
        </p:txBody>
      </p:sp>
      <p:sp>
        <p:nvSpPr>
          <p:cNvPr id="5" name="object 5"/>
          <p:cNvSpPr txBox="1"/>
          <p:nvPr/>
        </p:nvSpPr>
        <p:spPr>
          <a:xfrm>
            <a:off x="3591305" y="1366773"/>
            <a:ext cx="2849880" cy="2033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25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 MT"/>
                <a:cs typeface="Arial MT"/>
              </a:rPr>
              <a:t>Rural Future </a:t>
            </a:r>
            <a:r>
              <a:rPr dirty="0" sz="1200" spc="-10">
                <a:latin typeface="Arial MT"/>
                <a:cs typeface="Arial MT"/>
              </a:rPr>
              <a:t>Foundation </a:t>
            </a:r>
            <a:r>
              <a:rPr dirty="0" sz="1200" spc="-5">
                <a:latin typeface="Arial MT"/>
                <a:cs typeface="Arial MT"/>
              </a:rPr>
              <a:t>has </a:t>
            </a:r>
            <a:r>
              <a:rPr dirty="0" sz="1200" spc="-10">
                <a:latin typeface="Arial MT"/>
                <a:cs typeface="Arial MT"/>
              </a:rPr>
              <a:t>emphasized 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 </a:t>
            </a:r>
            <a:r>
              <a:rPr dirty="0" sz="1200" spc="-10">
                <a:latin typeface="Arial MT"/>
                <a:cs typeface="Arial MT"/>
              </a:rPr>
              <a:t>importance </a:t>
            </a:r>
            <a:r>
              <a:rPr dirty="0" sz="1200" spc="-5">
                <a:latin typeface="Arial MT"/>
                <a:cs typeface="Arial MT"/>
              </a:rPr>
              <a:t>of health issues especially </a:t>
            </a:r>
            <a:r>
              <a:rPr dirty="0" sz="1200" spc="-3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NCDs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rural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population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rural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area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significant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number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of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population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never </a:t>
            </a:r>
            <a:r>
              <a:rPr dirty="0" sz="1200" spc="-5">
                <a:latin typeface="Arial MT"/>
                <a:cs typeface="Arial MT"/>
              </a:rPr>
              <a:t> checked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BP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and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diabetes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Arial MT"/>
              <a:cs typeface="Arial MT"/>
            </a:endParaRPr>
          </a:p>
          <a:p>
            <a:pPr algn="just" marL="12700" marR="5080">
              <a:lnSpc>
                <a:spcPct val="99400"/>
              </a:lnSpc>
            </a:pPr>
            <a:r>
              <a:rPr dirty="0" sz="1200">
                <a:latin typeface="Arial MT"/>
                <a:cs typeface="Arial MT"/>
              </a:rPr>
              <a:t>We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will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conduct</a:t>
            </a:r>
            <a:r>
              <a:rPr dirty="0" sz="1200" spc="-5">
                <a:latin typeface="Arial MT"/>
                <a:cs typeface="Arial MT"/>
              </a:rPr>
              <a:t> Diabetes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and</a:t>
            </a:r>
            <a:r>
              <a:rPr dirty="0" sz="1200">
                <a:latin typeface="Arial MT"/>
                <a:cs typeface="Arial MT"/>
              </a:rPr>
              <a:t> BP 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screening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camp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at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our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Field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Operation </a:t>
            </a:r>
            <a:r>
              <a:rPr dirty="0" sz="1200" spc="-5">
                <a:latin typeface="Arial MT"/>
                <a:cs typeface="Arial MT"/>
              </a:rPr>
              <a:t> Office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Ekchari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Village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screening, </a:t>
            </a:r>
            <a:r>
              <a:rPr dirty="0" sz="1200" spc="-5">
                <a:latin typeface="Arial MT"/>
                <a:cs typeface="Arial MT"/>
              </a:rPr>
              <a:t> awareness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and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prevention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on</a:t>
            </a:r>
            <a:r>
              <a:rPr dirty="0" sz="1200" spc="-5">
                <a:latin typeface="Arial MT"/>
                <a:cs typeface="Arial MT"/>
              </a:rPr>
              <a:t> regular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intervals.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326" y="2886278"/>
            <a:ext cx="1768475" cy="1503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700" spc="-1780" i="1">
                <a:solidFill>
                  <a:srgbClr val="FFC000"/>
                </a:solidFill>
                <a:latin typeface="Trebuchet MS"/>
                <a:cs typeface="Trebuchet MS"/>
              </a:rPr>
              <a:t>2</a:t>
            </a:r>
            <a:r>
              <a:rPr dirty="0" sz="2400" spc="-540" i="1">
                <a:solidFill>
                  <a:srgbClr val="2D2F8A"/>
                </a:solidFill>
                <a:latin typeface="Trebuchet MS"/>
                <a:cs typeface="Trebuchet MS"/>
              </a:rPr>
              <a:t>Smart</a:t>
            </a:r>
            <a:r>
              <a:rPr dirty="0" sz="2400" spc="-110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2400" spc="-440" i="1">
                <a:solidFill>
                  <a:srgbClr val="2D2F8A"/>
                </a:solidFill>
                <a:latin typeface="Trebuchet MS"/>
                <a:cs typeface="Trebuchet MS"/>
              </a:rPr>
              <a:t>Cla</a:t>
            </a:r>
            <a:r>
              <a:rPr dirty="0" sz="2400" spc="-365" i="1">
                <a:solidFill>
                  <a:srgbClr val="2D2F8A"/>
                </a:solidFill>
                <a:latin typeface="Trebuchet MS"/>
                <a:cs typeface="Trebuchet MS"/>
              </a:rPr>
              <a:t>s</a:t>
            </a:r>
            <a:r>
              <a:rPr dirty="0" sz="2400" spc="-505" i="1">
                <a:solidFill>
                  <a:srgbClr val="2D2F8A"/>
                </a:solidFill>
                <a:latin typeface="Trebuchet MS"/>
                <a:cs typeface="Trebuchet MS"/>
              </a:rPr>
              <a:t>sro</a:t>
            </a:r>
            <a:r>
              <a:rPr dirty="0" sz="2400" spc="-610" i="1">
                <a:solidFill>
                  <a:srgbClr val="2D2F8A"/>
                </a:solidFill>
                <a:latin typeface="Trebuchet MS"/>
                <a:cs typeface="Trebuchet MS"/>
              </a:rPr>
              <a:t>o</a:t>
            </a:r>
            <a:r>
              <a:rPr dirty="0" sz="2400" spc="-1145" i="1">
                <a:solidFill>
                  <a:srgbClr val="2D2F8A"/>
                </a:solidFill>
                <a:latin typeface="Trebuchet MS"/>
                <a:cs typeface="Trebuchet MS"/>
              </a:rPr>
              <a:t>m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54" y="6581013"/>
            <a:ext cx="4366895" cy="1503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700" spc="-1780" i="1">
                <a:solidFill>
                  <a:srgbClr val="FFC000"/>
                </a:solidFill>
                <a:latin typeface="Trebuchet MS"/>
                <a:cs typeface="Trebuchet MS"/>
              </a:rPr>
              <a:t>3</a:t>
            </a:r>
            <a:r>
              <a:rPr dirty="0" sz="2400" spc="-484" i="1">
                <a:solidFill>
                  <a:srgbClr val="2D2F8A"/>
                </a:solidFill>
                <a:latin typeface="Trebuchet MS"/>
                <a:cs typeface="Trebuchet MS"/>
              </a:rPr>
              <a:t>Rura</a:t>
            </a:r>
            <a:r>
              <a:rPr dirty="0" sz="2400" spc="-295" i="1">
                <a:solidFill>
                  <a:srgbClr val="2D2F8A"/>
                </a:solidFill>
                <a:latin typeface="Trebuchet MS"/>
                <a:cs typeface="Trebuchet MS"/>
              </a:rPr>
              <a:t>l</a:t>
            </a:r>
            <a:r>
              <a:rPr dirty="0" sz="2400" spc="-105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2400" spc="-545" i="1">
                <a:solidFill>
                  <a:srgbClr val="2D2F8A"/>
                </a:solidFill>
                <a:latin typeface="Trebuchet MS"/>
                <a:cs typeface="Trebuchet MS"/>
              </a:rPr>
              <a:t>Tou</a:t>
            </a:r>
            <a:r>
              <a:rPr dirty="0" sz="2400" spc="-415" i="1">
                <a:solidFill>
                  <a:srgbClr val="2D2F8A"/>
                </a:solidFill>
                <a:latin typeface="Trebuchet MS"/>
                <a:cs typeface="Trebuchet MS"/>
              </a:rPr>
              <a:t>r</a:t>
            </a:r>
            <a:r>
              <a:rPr dirty="0" sz="2400" spc="-645" i="1">
                <a:solidFill>
                  <a:srgbClr val="2D2F8A"/>
                </a:solidFill>
                <a:latin typeface="Trebuchet MS"/>
                <a:cs typeface="Trebuchet MS"/>
              </a:rPr>
              <a:t>ism</a:t>
            </a:r>
            <a:r>
              <a:rPr dirty="0" sz="2400" spc="-100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2400" spc="-125" i="1">
                <a:solidFill>
                  <a:srgbClr val="2D2F8A"/>
                </a:solidFill>
                <a:latin typeface="Trebuchet MS"/>
                <a:cs typeface="Trebuchet MS"/>
              </a:rPr>
              <a:t>I</a:t>
            </a:r>
            <a:r>
              <a:rPr dirty="0" sz="2400" spc="-640" i="1">
                <a:solidFill>
                  <a:srgbClr val="2D2F8A"/>
                </a:solidFill>
                <a:latin typeface="Trebuchet MS"/>
                <a:cs typeface="Trebuchet MS"/>
              </a:rPr>
              <a:t>n</a:t>
            </a:r>
            <a:r>
              <a:rPr dirty="0" sz="2400" spc="-480" i="1">
                <a:solidFill>
                  <a:srgbClr val="2D2F8A"/>
                </a:solidFill>
                <a:latin typeface="Trebuchet MS"/>
                <a:cs typeface="Trebuchet MS"/>
              </a:rPr>
              <a:t>t</a:t>
            </a:r>
            <a:r>
              <a:rPr dirty="0" sz="2400" spc="-509" i="1">
                <a:solidFill>
                  <a:srgbClr val="2D2F8A"/>
                </a:solidFill>
                <a:latin typeface="Trebuchet MS"/>
                <a:cs typeface="Trebuchet MS"/>
              </a:rPr>
              <a:t>egrat</a:t>
            </a:r>
            <a:r>
              <a:rPr dirty="0" sz="2400" spc="-560" i="1">
                <a:solidFill>
                  <a:srgbClr val="2D2F8A"/>
                </a:solidFill>
                <a:latin typeface="Trebuchet MS"/>
                <a:cs typeface="Trebuchet MS"/>
              </a:rPr>
              <a:t>e</a:t>
            </a:r>
            <a:r>
              <a:rPr dirty="0" sz="2400" spc="-715" i="1">
                <a:solidFill>
                  <a:srgbClr val="2D2F8A"/>
                </a:solidFill>
                <a:latin typeface="Trebuchet MS"/>
                <a:cs typeface="Trebuchet MS"/>
              </a:rPr>
              <a:t>d</a:t>
            </a:r>
            <a:r>
              <a:rPr dirty="0" sz="2400" spc="-125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2400" spc="-810" i="1">
                <a:solidFill>
                  <a:srgbClr val="2D2F8A"/>
                </a:solidFill>
                <a:latin typeface="Trebuchet MS"/>
                <a:cs typeface="Trebuchet MS"/>
              </a:rPr>
              <a:t>Commun</a:t>
            </a:r>
            <a:r>
              <a:rPr dirty="0" sz="2400" spc="-409" i="1">
                <a:solidFill>
                  <a:srgbClr val="2D2F8A"/>
                </a:solidFill>
                <a:latin typeface="Trebuchet MS"/>
                <a:cs typeface="Trebuchet MS"/>
              </a:rPr>
              <a:t>ity</a:t>
            </a:r>
            <a:r>
              <a:rPr dirty="0" sz="2400" spc="-130" i="1">
                <a:solidFill>
                  <a:srgbClr val="2D2F8A"/>
                </a:solidFill>
                <a:latin typeface="Trebuchet MS"/>
                <a:cs typeface="Trebuchet MS"/>
              </a:rPr>
              <a:t> </a:t>
            </a:r>
            <a:r>
              <a:rPr dirty="0" sz="2400" spc="-535" i="1">
                <a:solidFill>
                  <a:srgbClr val="2D2F8A"/>
                </a:solidFill>
                <a:latin typeface="Trebuchet MS"/>
                <a:cs typeface="Trebuchet MS"/>
              </a:rPr>
              <a:t>Deve</a:t>
            </a:r>
            <a:r>
              <a:rPr dirty="0" sz="2400" spc="-695" i="1">
                <a:solidFill>
                  <a:srgbClr val="2D2F8A"/>
                </a:solidFill>
                <a:latin typeface="Trebuchet MS"/>
                <a:cs typeface="Trebuchet MS"/>
              </a:rPr>
              <a:t>lopme</a:t>
            </a:r>
            <a:r>
              <a:rPr dirty="0" sz="2400" spc="-675" i="1">
                <a:solidFill>
                  <a:srgbClr val="2D2F8A"/>
                </a:solidFill>
                <a:latin typeface="Trebuchet MS"/>
                <a:cs typeface="Trebuchet MS"/>
              </a:rPr>
              <a:t>n</a:t>
            </a:r>
            <a:r>
              <a:rPr dirty="0" sz="2400" spc="-425" i="1">
                <a:solidFill>
                  <a:srgbClr val="2D2F8A"/>
                </a:solidFill>
                <a:latin typeface="Trebuchet MS"/>
                <a:cs typeface="Trebuchet MS"/>
              </a:rPr>
              <a:t>t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847" y="1170432"/>
            <a:ext cx="3023616" cy="226771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93495" y="3526917"/>
            <a:ext cx="17748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40">
                <a:latin typeface="Georgia"/>
                <a:cs typeface="Georgia"/>
              </a:rPr>
              <a:t>PHC</a:t>
            </a:r>
            <a:r>
              <a:rPr dirty="0" sz="600" spc="60">
                <a:latin typeface="Georgia"/>
                <a:cs typeface="Georgia"/>
              </a:rPr>
              <a:t> NEaR </a:t>
            </a:r>
            <a:r>
              <a:rPr dirty="0" sz="600" spc="55">
                <a:latin typeface="Georgia"/>
                <a:cs typeface="Georgia"/>
              </a:rPr>
              <a:t>OUR</a:t>
            </a:r>
            <a:r>
              <a:rPr dirty="0" sz="600" spc="90">
                <a:latin typeface="Georgia"/>
                <a:cs typeface="Georgia"/>
              </a:rPr>
              <a:t> </a:t>
            </a:r>
            <a:r>
              <a:rPr dirty="0" sz="600">
                <a:latin typeface="Georgia"/>
                <a:cs typeface="Georgia"/>
              </a:rPr>
              <a:t>FIELD</a:t>
            </a:r>
            <a:r>
              <a:rPr dirty="0" sz="600" spc="75">
                <a:latin typeface="Georgia"/>
                <a:cs typeface="Georgia"/>
              </a:rPr>
              <a:t> </a:t>
            </a:r>
            <a:r>
              <a:rPr dirty="0" sz="600" spc="45">
                <a:latin typeface="Georgia"/>
                <a:cs typeface="Georgia"/>
              </a:rPr>
              <a:t>OPERaTION</a:t>
            </a:r>
            <a:r>
              <a:rPr dirty="0" sz="600" spc="65">
                <a:latin typeface="Georgia"/>
                <a:cs typeface="Georgia"/>
              </a:rPr>
              <a:t> </a:t>
            </a:r>
            <a:r>
              <a:rPr dirty="0" sz="600" spc="5">
                <a:latin typeface="Georgia"/>
                <a:cs typeface="Georgia"/>
              </a:rPr>
              <a:t>OFFICE</a:t>
            </a:r>
            <a:endParaRPr sz="6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29759" y="7413752"/>
            <a:ext cx="129730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85">
                <a:latin typeface="Georgia"/>
                <a:cs typeface="Georgia"/>
              </a:rPr>
              <a:t>A</a:t>
            </a:r>
            <a:r>
              <a:rPr dirty="0" sz="600" spc="50">
                <a:latin typeface="Georgia"/>
                <a:cs typeface="Georgia"/>
              </a:rPr>
              <a:t> </a:t>
            </a:r>
            <a:r>
              <a:rPr dirty="0" sz="600" spc="55">
                <a:latin typeface="Georgia"/>
                <a:cs typeface="Georgia"/>
              </a:rPr>
              <a:t>WINDOW</a:t>
            </a:r>
            <a:r>
              <a:rPr dirty="0" sz="600" spc="70">
                <a:latin typeface="Georgia"/>
                <a:cs typeface="Georgia"/>
              </a:rPr>
              <a:t> </a:t>
            </a:r>
            <a:r>
              <a:rPr dirty="0" sz="600" spc="25">
                <a:latin typeface="Georgia"/>
                <a:cs typeface="Georgia"/>
              </a:rPr>
              <a:t>OF</a:t>
            </a:r>
            <a:r>
              <a:rPr dirty="0" sz="600" spc="75">
                <a:latin typeface="Georgia"/>
                <a:cs typeface="Georgia"/>
              </a:rPr>
              <a:t> </a:t>
            </a:r>
            <a:r>
              <a:rPr dirty="0" sz="600" spc="45">
                <a:latin typeface="Georgia"/>
                <a:cs typeface="Georgia"/>
              </a:rPr>
              <a:t>OPPORTUNITY</a:t>
            </a:r>
            <a:endParaRPr sz="600">
              <a:latin typeface="Georgia"/>
              <a:cs typeface="Georgi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60291" y="4175759"/>
            <a:ext cx="2305812" cy="307543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15213" y="4188968"/>
            <a:ext cx="2846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9915" algn="l"/>
                <a:tab pos="1329055" algn="l"/>
                <a:tab pos="1727200" algn="l"/>
                <a:tab pos="2256155" algn="l"/>
                <a:tab pos="2495550" algn="l"/>
              </a:tabLst>
            </a:pPr>
            <a:r>
              <a:rPr dirty="0" sz="1200" spc="-5">
                <a:latin typeface="Arial MT"/>
                <a:cs typeface="Arial MT"/>
              </a:rPr>
              <a:t>D</a:t>
            </a:r>
            <a:r>
              <a:rPr dirty="0" sz="1200" spc="-10">
                <a:latin typeface="Arial MT"/>
                <a:cs typeface="Arial MT"/>
              </a:rPr>
              <a:t>i</a:t>
            </a:r>
            <a:r>
              <a:rPr dirty="0" sz="1200" spc="-15">
                <a:latin typeface="Arial MT"/>
                <a:cs typeface="Arial MT"/>
              </a:rPr>
              <a:t>g</a:t>
            </a:r>
            <a:r>
              <a:rPr dirty="0" sz="1200" spc="-5">
                <a:latin typeface="Arial MT"/>
                <a:cs typeface="Arial MT"/>
              </a:rPr>
              <a:t>ita</a:t>
            </a:r>
            <a:r>
              <a:rPr dirty="0" sz="1200" spc="-5">
                <a:latin typeface="Arial MT"/>
                <a:cs typeface="Arial MT"/>
              </a:rPr>
              <a:t>l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5">
                <a:latin typeface="Arial MT"/>
                <a:cs typeface="Arial MT"/>
              </a:rPr>
              <a:t>m</a:t>
            </a:r>
            <a:r>
              <a:rPr dirty="0" sz="1200" spc="-5">
                <a:latin typeface="Arial MT"/>
                <a:cs typeface="Arial MT"/>
              </a:rPr>
              <a:t>e</a:t>
            </a:r>
            <a:r>
              <a:rPr dirty="0" sz="1200" spc="-10">
                <a:latin typeface="Arial MT"/>
                <a:cs typeface="Arial MT"/>
              </a:rPr>
              <a:t>t</a:t>
            </a:r>
            <a:r>
              <a:rPr dirty="0" sz="1200" spc="-15">
                <a:latin typeface="Arial MT"/>
                <a:cs typeface="Arial MT"/>
              </a:rPr>
              <a:t>h</a:t>
            </a:r>
            <a:r>
              <a:rPr dirty="0" sz="1200" spc="-5">
                <a:latin typeface="Arial MT"/>
                <a:cs typeface="Arial MT"/>
              </a:rPr>
              <a:t>od</a:t>
            </a:r>
            <a:r>
              <a:rPr dirty="0" sz="1200">
                <a:latin typeface="Arial MT"/>
                <a:cs typeface="Arial MT"/>
              </a:rPr>
              <a:t>s	</a:t>
            </a:r>
            <a:r>
              <a:rPr dirty="0" sz="1200" spc="-15">
                <a:latin typeface="Arial MT"/>
                <a:cs typeface="Arial MT"/>
              </a:rPr>
              <a:t>c</a:t>
            </a:r>
            <a:r>
              <a:rPr dirty="0" sz="1200" spc="-15">
                <a:latin typeface="Arial MT"/>
                <a:cs typeface="Arial MT"/>
              </a:rPr>
              <a:t>a</a:t>
            </a:r>
            <a:r>
              <a:rPr dirty="0" sz="1200" spc="-5">
                <a:latin typeface="Arial MT"/>
                <a:cs typeface="Arial MT"/>
              </a:rPr>
              <a:t>n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5">
                <a:latin typeface="Arial MT"/>
                <a:cs typeface="Arial MT"/>
              </a:rPr>
              <a:t>m</a:t>
            </a:r>
            <a:r>
              <a:rPr dirty="0" sz="1200" spc="-5">
                <a:latin typeface="Arial MT"/>
                <a:cs typeface="Arial MT"/>
              </a:rPr>
              <a:t>a</a:t>
            </a:r>
            <a:r>
              <a:rPr dirty="0" sz="1200" spc="-15">
                <a:latin typeface="Arial MT"/>
                <a:cs typeface="Arial MT"/>
              </a:rPr>
              <a:t>k</a:t>
            </a:r>
            <a:r>
              <a:rPr dirty="0" sz="1200" spc="-5">
                <a:latin typeface="Arial MT"/>
                <a:cs typeface="Arial MT"/>
              </a:rPr>
              <a:t>e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5">
                <a:latin typeface="Arial MT"/>
                <a:cs typeface="Arial MT"/>
              </a:rPr>
              <a:t>a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15">
                <a:latin typeface="Arial MT"/>
                <a:cs typeface="Arial MT"/>
              </a:rPr>
              <a:t>h</a:t>
            </a:r>
            <a:r>
              <a:rPr dirty="0" sz="1200" spc="-5">
                <a:latin typeface="Arial MT"/>
                <a:cs typeface="Arial MT"/>
              </a:rPr>
              <a:t>u</a:t>
            </a:r>
            <a:r>
              <a:rPr dirty="0" sz="1200" spc="-15">
                <a:latin typeface="Arial MT"/>
                <a:cs typeface="Arial MT"/>
              </a:rPr>
              <a:t>g</a:t>
            </a:r>
            <a:r>
              <a:rPr dirty="0" sz="1200" spc="-5">
                <a:latin typeface="Arial MT"/>
                <a:cs typeface="Arial MT"/>
              </a:rPr>
              <a:t>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5213" y="4371847"/>
            <a:ext cx="2847975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 MT"/>
                <a:cs typeface="Arial MT"/>
              </a:rPr>
              <a:t>difference </a:t>
            </a:r>
            <a:r>
              <a:rPr dirty="0" sz="1200" spc="-5">
                <a:latin typeface="Arial MT"/>
                <a:cs typeface="Arial MT"/>
              </a:rPr>
              <a:t>to rural education. Rural Future </a:t>
            </a:r>
            <a:r>
              <a:rPr dirty="0" sz="1200" spc="-3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Foundation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is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going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establish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smart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classroom</a:t>
            </a:r>
            <a:r>
              <a:rPr dirty="0" sz="1200">
                <a:latin typeface="Arial MT"/>
                <a:cs typeface="Arial MT"/>
              </a:rPr>
              <a:t> for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imparting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and</a:t>
            </a:r>
            <a:r>
              <a:rPr dirty="0" sz="1200" spc="-5">
                <a:latin typeface="Arial MT"/>
                <a:cs typeface="Arial MT"/>
              </a:rPr>
              <a:t> accessing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quality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education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</a:t>
            </a:r>
            <a:r>
              <a:rPr dirty="0" sz="1200" spc="-5">
                <a:latin typeface="Arial MT"/>
                <a:cs typeface="Arial MT"/>
              </a:rPr>
              <a:t> rural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India.</a:t>
            </a:r>
            <a:r>
              <a:rPr dirty="0" sz="1200" spc="-5">
                <a:latin typeface="Arial MT"/>
                <a:cs typeface="Arial MT"/>
              </a:rPr>
              <a:t> Rural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children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have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</a:t>
            </a:r>
            <a:r>
              <a:rPr dirty="0" sz="1200" spc="-5">
                <a:latin typeface="Arial MT"/>
                <a:cs typeface="Arial MT"/>
              </a:rPr>
              <a:t> right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to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quality 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education and </a:t>
            </a:r>
            <a:r>
              <a:rPr dirty="0" sz="1200" spc="-5">
                <a:latin typeface="Arial MT"/>
                <a:cs typeface="Arial MT"/>
              </a:rPr>
              <a:t>smart class </a:t>
            </a:r>
            <a:r>
              <a:rPr dirty="0" sz="1200" spc="-10">
                <a:latin typeface="Arial MT"/>
                <a:cs typeface="Arial MT"/>
              </a:rPr>
              <a:t>room will </a:t>
            </a:r>
            <a:r>
              <a:rPr dirty="0" sz="1200" spc="-5">
                <a:latin typeface="Arial MT"/>
                <a:cs typeface="Arial MT"/>
              </a:rPr>
              <a:t>help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them to access </a:t>
            </a:r>
            <a:r>
              <a:rPr dirty="0" sz="1200" spc="-10">
                <a:latin typeface="Arial MT"/>
                <a:cs typeface="Arial MT"/>
              </a:rPr>
              <a:t>education and </a:t>
            </a:r>
            <a:r>
              <a:rPr dirty="0" sz="1200" spc="-5">
                <a:latin typeface="Arial MT"/>
                <a:cs typeface="Arial MT"/>
              </a:rPr>
              <a:t>information </a:t>
            </a:r>
            <a:r>
              <a:rPr dirty="0" sz="1200" spc="-3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from voluntarily teacher across the world.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The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smart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classroom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will</a:t>
            </a:r>
            <a:r>
              <a:rPr dirty="0" sz="1200" spc="-5">
                <a:latin typeface="Arial MT"/>
                <a:cs typeface="Arial MT"/>
              </a:rPr>
              <a:t> also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help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to </a:t>
            </a:r>
            <a:r>
              <a:rPr dirty="0" sz="1200" spc="-5">
                <a:latin typeface="Arial MT"/>
                <a:cs typeface="Arial MT"/>
              </a:rPr>
              <a:t> conduct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online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session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33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farmers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 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train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them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</a:t>
            </a:r>
            <a:r>
              <a:rPr dirty="0" sz="1200" spc="-5">
                <a:latin typeface="Arial MT"/>
                <a:cs typeface="Arial MT"/>
              </a:rPr>
              <a:t> agriculture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related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information.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5213" y="6749541"/>
            <a:ext cx="2847975" cy="7524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080">
              <a:lnSpc>
                <a:spcPct val="99200"/>
              </a:lnSpc>
              <a:spcBef>
                <a:spcPts val="110"/>
              </a:spcBef>
            </a:pP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friend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from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Finland</a:t>
            </a:r>
            <a:r>
              <a:rPr dirty="0" sz="1200" spc="-5">
                <a:latin typeface="Arial MT"/>
                <a:cs typeface="Arial MT"/>
              </a:rPr>
              <a:t> has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graciously </a:t>
            </a:r>
            <a:r>
              <a:rPr dirty="0" sz="1200" spc="-3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donated </a:t>
            </a:r>
            <a:r>
              <a:rPr dirty="0" sz="1200" spc="-5">
                <a:latin typeface="Arial MT"/>
                <a:cs typeface="Arial MT"/>
              </a:rPr>
              <a:t>the </a:t>
            </a:r>
            <a:r>
              <a:rPr dirty="0" sz="1200" spc="-10">
                <a:latin typeface="Arial MT"/>
                <a:cs typeface="Arial MT"/>
              </a:rPr>
              <a:t>laptop </a:t>
            </a:r>
            <a:r>
              <a:rPr dirty="0" sz="1200">
                <a:latin typeface="Arial MT"/>
                <a:cs typeface="Arial MT"/>
              </a:rPr>
              <a:t>for the </a:t>
            </a:r>
            <a:r>
              <a:rPr dirty="0" sz="1200" spc="-10">
                <a:latin typeface="Arial MT"/>
                <a:cs typeface="Arial MT"/>
              </a:rPr>
              <a:t>same and </a:t>
            </a:r>
            <a:r>
              <a:rPr dirty="0" sz="1200" spc="-20">
                <a:latin typeface="Arial MT"/>
                <a:cs typeface="Arial MT"/>
              </a:rPr>
              <a:t>we 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are exploring the resource </a:t>
            </a:r>
            <a:r>
              <a:rPr dirty="0" sz="1200">
                <a:latin typeface="Arial MT"/>
                <a:cs typeface="Arial MT"/>
              </a:rPr>
              <a:t>to </a:t>
            </a:r>
            <a:r>
              <a:rPr dirty="0" sz="1200" spc="-5">
                <a:latin typeface="Arial MT"/>
                <a:cs typeface="Arial MT"/>
              </a:rPr>
              <a:t>make fully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digital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classroom.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19296" y="7908163"/>
            <a:ext cx="3241040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 MT"/>
                <a:cs typeface="Arial MT"/>
              </a:rPr>
              <a:t>Millions of </a:t>
            </a:r>
            <a:r>
              <a:rPr dirty="0" sz="1200" spc="-10">
                <a:latin typeface="Arial MT"/>
                <a:cs typeface="Arial MT"/>
              </a:rPr>
              <a:t>people </a:t>
            </a:r>
            <a:r>
              <a:rPr dirty="0" sz="1200" spc="-5">
                <a:latin typeface="Arial MT"/>
                <a:cs typeface="Arial MT"/>
              </a:rPr>
              <a:t>from villages </a:t>
            </a:r>
            <a:r>
              <a:rPr dirty="0" sz="1200" spc="-10">
                <a:latin typeface="Arial MT"/>
                <a:cs typeface="Arial MT"/>
              </a:rPr>
              <a:t>and </a:t>
            </a:r>
            <a:r>
              <a:rPr dirty="0" sz="1200" spc="-5">
                <a:latin typeface="Arial MT"/>
                <a:cs typeface="Arial MT"/>
              </a:rPr>
              <a:t>small town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have been </a:t>
            </a:r>
            <a:r>
              <a:rPr dirty="0" sz="1200" spc="-5">
                <a:latin typeface="Arial MT"/>
                <a:cs typeface="Arial MT"/>
              </a:rPr>
              <a:t>migrated </a:t>
            </a:r>
            <a:r>
              <a:rPr dirty="0" sz="1200">
                <a:latin typeface="Arial MT"/>
                <a:cs typeface="Arial MT"/>
              </a:rPr>
              <a:t>to big </a:t>
            </a:r>
            <a:r>
              <a:rPr dirty="0" sz="1200" spc="-5">
                <a:latin typeface="Arial MT"/>
                <a:cs typeface="Arial MT"/>
              </a:rPr>
              <a:t>cities and </a:t>
            </a:r>
            <a:r>
              <a:rPr dirty="0" sz="1200" spc="-10">
                <a:latin typeface="Arial MT"/>
                <a:cs typeface="Arial MT"/>
              </a:rPr>
              <a:t>abroad </a:t>
            </a:r>
            <a:r>
              <a:rPr dirty="0" sz="1200">
                <a:latin typeface="Arial MT"/>
                <a:cs typeface="Arial MT"/>
              </a:rPr>
              <a:t>for 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livelihood </a:t>
            </a:r>
            <a:r>
              <a:rPr dirty="0" sz="1200" spc="-10">
                <a:latin typeface="Arial MT"/>
                <a:cs typeface="Arial MT"/>
              </a:rPr>
              <a:t>and </a:t>
            </a:r>
            <a:r>
              <a:rPr dirty="0" sz="1200" spc="-5">
                <a:latin typeface="Arial MT"/>
                <a:cs typeface="Arial MT"/>
              </a:rPr>
              <a:t>better career </a:t>
            </a:r>
            <a:r>
              <a:rPr dirty="0" sz="1200" spc="-15">
                <a:latin typeface="Arial MT"/>
                <a:cs typeface="Arial MT"/>
              </a:rPr>
              <a:t>opportunity. </a:t>
            </a:r>
            <a:r>
              <a:rPr dirty="0" sz="1200">
                <a:latin typeface="Arial MT"/>
                <a:cs typeface="Arial MT"/>
              </a:rPr>
              <a:t>They 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are seeking </a:t>
            </a:r>
            <a:r>
              <a:rPr dirty="0" sz="1200">
                <a:latin typeface="Arial MT"/>
                <a:cs typeface="Arial MT"/>
              </a:rPr>
              <a:t>to </a:t>
            </a:r>
            <a:r>
              <a:rPr dirty="0" sz="1200" spc="-5">
                <a:latin typeface="Arial MT"/>
                <a:cs typeface="Arial MT"/>
              </a:rPr>
              <a:t>connect with </a:t>
            </a:r>
            <a:r>
              <a:rPr dirty="0" sz="1200">
                <a:latin typeface="Arial MT"/>
                <a:cs typeface="Arial MT"/>
              </a:rPr>
              <a:t>their </a:t>
            </a:r>
            <a:r>
              <a:rPr dirty="0" sz="1200" spc="-5">
                <a:latin typeface="Arial MT"/>
                <a:cs typeface="Arial MT"/>
              </a:rPr>
              <a:t>rural lives. Our </a:t>
            </a:r>
            <a:r>
              <a:rPr dirty="0" sz="1200" spc="-3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rural </a:t>
            </a:r>
            <a:r>
              <a:rPr dirty="0" sz="1200" spc="-10">
                <a:latin typeface="Arial MT"/>
                <a:cs typeface="Arial MT"/>
              </a:rPr>
              <a:t>campus </a:t>
            </a:r>
            <a:r>
              <a:rPr dirty="0" sz="1200">
                <a:latin typeface="Arial MT"/>
                <a:cs typeface="Arial MT"/>
              </a:rPr>
              <a:t>at </a:t>
            </a:r>
            <a:r>
              <a:rPr dirty="0" sz="1200" spc="-5">
                <a:latin typeface="Arial MT"/>
                <a:cs typeface="Arial MT"/>
              </a:rPr>
              <a:t>Ekchari </a:t>
            </a:r>
            <a:r>
              <a:rPr dirty="0" sz="1200" spc="-10">
                <a:latin typeface="Arial MT"/>
                <a:cs typeface="Arial MT"/>
              </a:rPr>
              <a:t>Village </a:t>
            </a:r>
            <a:r>
              <a:rPr dirty="0" sz="1200" spc="-5">
                <a:latin typeface="Arial MT"/>
                <a:cs typeface="Arial MT"/>
              </a:rPr>
              <a:t>of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Bhagalpur </a:t>
            </a:r>
            <a:r>
              <a:rPr dirty="0" sz="1200" spc="-5">
                <a:latin typeface="Arial MT"/>
                <a:cs typeface="Arial MT"/>
              </a:rPr>
              <a:t> District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Bihar</a:t>
            </a:r>
            <a:r>
              <a:rPr dirty="0" sz="1200" spc="-5">
                <a:latin typeface="Arial MT"/>
                <a:cs typeface="Arial MT"/>
              </a:rPr>
              <a:t> is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providing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Rural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Tourism 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Integrated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Community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Development, which </a:t>
            </a:r>
            <a:r>
              <a:rPr dirty="0" sz="1200" spc="-10">
                <a:latin typeface="Arial MT"/>
                <a:cs typeface="Arial MT"/>
              </a:rPr>
              <a:t>is </a:t>
            </a:r>
            <a:r>
              <a:rPr dirty="0" sz="1200" spc="-5">
                <a:latin typeface="Arial MT"/>
                <a:cs typeface="Arial MT"/>
              </a:rPr>
              <a:t> located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near</a:t>
            </a:r>
            <a:r>
              <a:rPr dirty="0" sz="1200" spc="-5">
                <a:latin typeface="Arial MT"/>
                <a:cs typeface="Arial MT"/>
              </a:rPr>
              <a:t> the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excavated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of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the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ancient </a:t>
            </a:r>
            <a:r>
              <a:rPr dirty="0" sz="1200" spc="-5">
                <a:latin typeface="Arial MT"/>
                <a:cs typeface="Arial MT"/>
              </a:rPr>
              <a:t> Vikramshila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15">
                <a:latin typeface="Arial MT"/>
                <a:cs typeface="Arial MT"/>
              </a:rPr>
              <a:t>University.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19296" y="9737217"/>
            <a:ext cx="3241040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In this </a:t>
            </a:r>
            <a:r>
              <a:rPr dirty="0" sz="1200" spc="-5">
                <a:latin typeface="Arial MT"/>
                <a:cs typeface="Arial MT"/>
              </a:rPr>
              <a:t>tourism, </a:t>
            </a:r>
            <a:r>
              <a:rPr dirty="0" sz="1200" spc="-10">
                <a:latin typeface="Arial MT"/>
                <a:cs typeface="Arial MT"/>
              </a:rPr>
              <a:t>you </a:t>
            </a:r>
            <a:r>
              <a:rPr dirty="0" sz="1200" spc="-5">
                <a:latin typeface="Arial MT"/>
                <a:cs typeface="Arial MT"/>
              </a:rPr>
              <a:t>get in touch with rural life,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enjoy </a:t>
            </a:r>
            <a:r>
              <a:rPr dirty="0" sz="1200" spc="-5">
                <a:latin typeface="Arial MT"/>
                <a:cs typeface="Arial MT"/>
              </a:rPr>
              <a:t>sunrises or sunsets, listen </a:t>
            </a:r>
            <a:r>
              <a:rPr dirty="0" sz="1200">
                <a:latin typeface="Arial MT"/>
                <a:cs typeface="Arial MT"/>
              </a:rPr>
              <a:t>to </a:t>
            </a:r>
            <a:r>
              <a:rPr dirty="0" sz="1200" spc="-10">
                <a:latin typeface="Arial MT"/>
                <a:cs typeface="Arial MT"/>
              </a:rPr>
              <a:t>the </a:t>
            </a:r>
            <a:r>
              <a:rPr dirty="0" sz="1200" spc="-5">
                <a:latin typeface="Arial MT"/>
                <a:cs typeface="Arial MT"/>
              </a:rPr>
              <a:t>birds,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look </a:t>
            </a:r>
            <a:r>
              <a:rPr dirty="0" sz="1200">
                <a:latin typeface="Arial MT"/>
                <a:cs typeface="Arial MT"/>
              </a:rPr>
              <a:t>at </a:t>
            </a:r>
            <a:r>
              <a:rPr dirty="0" sz="1200" spc="-5">
                <a:latin typeface="Arial MT"/>
                <a:cs typeface="Arial MT"/>
              </a:rPr>
              <a:t>the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stars, </a:t>
            </a:r>
            <a:r>
              <a:rPr dirty="0" sz="1200">
                <a:latin typeface="Arial MT"/>
                <a:cs typeface="Arial MT"/>
              </a:rPr>
              <a:t>art, </a:t>
            </a:r>
            <a:r>
              <a:rPr dirty="0" sz="1200" spc="-5">
                <a:latin typeface="Arial MT"/>
                <a:cs typeface="Arial MT"/>
              </a:rPr>
              <a:t>and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culture,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interacting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with</a:t>
            </a:r>
            <a:r>
              <a:rPr dirty="0" sz="1200">
                <a:latin typeface="Arial MT"/>
                <a:cs typeface="Arial MT"/>
              </a:rPr>
              <a:t> the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localities,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enjoy</a:t>
            </a:r>
            <a:r>
              <a:rPr dirty="0" sz="1200" spc="-5">
                <a:latin typeface="Arial MT"/>
                <a:cs typeface="Arial MT"/>
              </a:rPr>
              <a:t> local</a:t>
            </a:r>
            <a:r>
              <a:rPr dirty="0" sz="1200" spc="3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cuisine,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visit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many </a:t>
            </a:r>
            <a:r>
              <a:rPr dirty="0" sz="1200" spc="-10">
                <a:latin typeface="Arial MT"/>
                <a:cs typeface="Arial MT"/>
              </a:rPr>
              <a:t>unique</a:t>
            </a:r>
            <a:r>
              <a:rPr dirty="0" sz="1200" spc="-5">
                <a:latin typeface="Arial MT"/>
                <a:cs typeface="Arial MT"/>
              </a:rPr>
              <a:t> tourist </a:t>
            </a:r>
            <a:r>
              <a:rPr dirty="0" sz="1200" spc="-10">
                <a:latin typeface="Arial MT"/>
                <a:cs typeface="Arial MT"/>
              </a:rPr>
              <a:t>place</a:t>
            </a:r>
            <a:r>
              <a:rPr dirty="0" sz="1200" spc="-5">
                <a:latin typeface="Arial MT"/>
                <a:cs typeface="Arial MT"/>
              </a:rPr>
              <a:t> as well as </a:t>
            </a:r>
            <a:r>
              <a:rPr dirty="0" sz="1200" spc="-10">
                <a:latin typeface="Arial MT"/>
                <a:cs typeface="Arial MT"/>
              </a:rPr>
              <a:t>involve </a:t>
            </a:r>
            <a:r>
              <a:rPr dirty="0" sz="1200" spc="-5">
                <a:latin typeface="Arial MT"/>
                <a:cs typeface="Arial MT"/>
              </a:rPr>
              <a:t> yourself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and</a:t>
            </a:r>
            <a:r>
              <a:rPr dirty="0" sz="1200" spc="-5">
                <a:latin typeface="Arial MT"/>
                <a:cs typeface="Arial MT"/>
              </a:rPr>
              <a:t> your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family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members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 </a:t>
            </a:r>
            <a:r>
              <a:rPr dirty="0" sz="1200" spc="-5">
                <a:latin typeface="Arial MT"/>
                <a:cs typeface="Arial MT"/>
              </a:rPr>
              <a:t> community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development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especially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children.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19296" y="11200282"/>
            <a:ext cx="324104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interacting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with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rural</a:t>
            </a:r>
            <a:r>
              <a:rPr dirty="0" sz="1200" spc="32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communities, 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designing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and</a:t>
            </a:r>
            <a:r>
              <a:rPr dirty="0" sz="1200" spc="-5">
                <a:latin typeface="Arial MT"/>
                <a:cs typeface="Arial MT"/>
              </a:rPr>
              <a:t> checking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concepts,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developing </a:t>
            </a:r>
            <a:r>
              <a:rPr dirty="0" sz="1200" spc="-3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models or </a:t>
            </a:r>
            <a:r>
              <a:rPr dirty="0" sz="1200">
                <a:latin typeface="Arial MT"/>
                <a:cs typeface="Arial MT"/>
              </a:rPr>
              <a:t>just </a:t>
            </a:r>
            <a:r>
              <a:rPr dirty="0" sz="1200" spc="-10">
                <a:latin typeface="Arial MT"/>
                <a:cs typeface="Arial MT"/>
              </a:rPr>
              <a:t>spending </a:t>
            </a:r>
            <a:r>
              <a:rPr dirty="0" sz="1200" spc="-5">
                <a:latin typeface="Arial MT"/>
                <a:cs typeface="Arial MT"/>
              </a:rPr>
              <a:t>some time in </a:t>
            </a:r>
            <a:r>
              <a:rPr dirty="0" sz="1200" spc="-10">
                <a:latin typeface="Arial MT"/>
                <a:cs typeface="Arial MT"/>
              </a:rPr>
              <a:t>minimum </a:t>
            </a:r>
            <a:r>
              <a:rPr dirty="0" sz="1200" spc="-5">
                <a:latin typeface="Arial MT"/>
                <a:cs typeface="Arial MT"/>
              </a:rPr>
              <a:t> basic facilities, </a:t>
            </a:r>
            <a:r>
              <a:rPr dirty="0" sz="1200" spc="-10">
                <a:latin typeface="Arial MT"/>
                <a:cs typeface="Arial MT"/>
              </a:rPr>
              <a:t>we </a:t>
            </a:r>
            <a:r>
              <a:rPr dirty="0" sz="1200">
                <a:latin typeface="Arial MT"/>
                <a:cs typeface="Arial MT"/>
              </a:rPr>
              <a:t>at </a:t>
            </a:r>
            <a:r>
              <a:rPr dirty="0" sz="1200" spc="-5">
                <a:latin typeface="Arial MT"/>
                <a:cs typeface="Arial MT"/>
              </a:rPr>
              <a:t>Rural Future </a:t>
            </a:r>
            <a:r>
              <a:rPr dirty="0" sz="1200" spc="-10">
                <a:latin typeface="Arial MT"/>
                <a:cs typeface="Arial MT"/>
              </a:rPr>
              <a:t>Foundation </a:t>
            </a:r>
            <a:r>
              <a:rPr dirty="0" sz="1200" spc="-5">
                <a:latin typeface="Arial MT"/>
                <a:cs typeface="Arial MT"/>
              </a:rPr>
              <a:t> are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happy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host.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62634" y="10112120"/>
            <a:ext cx="91630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55">
                <a:latin typeface="Georgia"/>
                <a:cs typeface="Georgia"/>
              </a:rPr>
              <a:t>OUR</a:t>
            </a:r>
            <a:r>
              <a:rPr dirty="0" sz="600" spc="60">
                <a:latin typeface="Georgia"/>
                <a:cs typeface="Georgia"/>
              </a:rPr>
              <a:t> </a:t>
            </a:r>
            <a:r>
              <a:rPr dirty="0" sz="600" spc="65">
                <a:latin typeface="Georgia"/>
                <a:cs typeface="Georgia"/>
              </a:rPr>
              <a:t>RURaL</a:t>
            </a:r>
            <a:r>
              <a:rPr dirty="0" sz="600" spc="35">
                <a:latin typeface="Georgia"/>
                <a:cs typeface="Georgia"/>
              </a:rPr>
              <a:t> </a:t>
            </a:r>
            <a:r>
              <a:rPr dirty="0" sz="600" spc="55">
                <a:latin typeface="Georgia"/>
                <a:cs typeface="Georgia"/>
              </a:rPr>
              <a:t>CaMPUS</a:t>
            </a:r>
            <a:endParaRPr sz="600">
              <a:latin typeface="Georgia"/>
              <a:cs typeface="Georgi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4884" y="10256519"/>
            <a:ext cx="1200912" cy="90068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98904" y="10250423"/>
            <a:ext cx="1200912" cy="90068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0311" y="11268456"/>
            <a:ext cx="1200912" cy="90068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08048" y="11268456"/>
            <a:ext cx="1199388" cy="90068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4884" y="8221980"/>
            <a:ext cx="2967228" cy="1799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24633" y="486867"/>
            <a:ext cx="204914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625">
                <a:solidFill>
                  <a:srgbClr val="FF0000"/>
                </a:solidFill>
              </a:rPr>
              <a:t>Press</a:t>
            </a:r>
            <a:r>
              <a:rPr dirty="0" sz="4000" spc="-755">
                <a:solidFill>
                  <a:srgbClr val="FF0000"/>
                </a:solidFill>
              </a:rPr>
              <a:t> </a:t>
            </a:r>
            <a:r>
              <a:rPr dirty="0" sz="4000" spc="-965">
                <a:solidFill>
                  <a:srgbClr val="FF0000"/>
                </a:solidFill>
              </a:rPr>
              <a:t>Cov</a:t>
            </a:r>
            <a:r>
              <a:rPr dirty="0" sz="4000" spc="-980">
                <a:solidFill>
                  <a:srgbClr val="FF0000"/>
                </a:solidFill>
              </a:rPr>
              <a:t>e</a:t>
            </a:r>
            <a:r>
              <a:rPr dirty="0" sz="4000" spc="-840">
                <a:solidFill>
                  <a:srgbClr val="FF0000"/>
                </a:solidFill>
              </a:rPr>
              <a:t>rage</a:t>
            </a:r>
            <a:endParaRPr sz="4000"/>
          </a:p>
        </p:txBody>
      </p:sp>
      <p:grpSp>
        <p:nvGrpSpPr>
          <p:cNvPr id="4" name="object 4"/>
          <p:cNvGrpSpPr/>
          <p:nvPr/>
        </p:nvGrpSpPr>
        <p:grpSpPr>
          <a:xfrm>
            <a:off x="271272" y="2292095"/>
            <a:ext cx="6282055" cy="7630795"/>
            <a:chOff x="271272" y="2292095"/>
            <a:chExt cx="6282055" cy="763079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272" y="2374391"/>
              <a:ext cx="3288791" cy="48127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8095" y="7935467"/>
              <a:ext cx="3534155" cy="19872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3800" y="2292095"/>
              <a:ext cx="2819400" cy="158648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638803" y="4159122"/>
            <a:ext cx="3167380" cy="2218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dirty="0" u="sng" sz="18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6"/>
              </a:rPr>
              <a:t>https://www.voiceofbihar.in/bha </a:t>
            </a:r>
            <a:r>
              <a:rPr dirty="0" sz="1800" spc="-490">
                <a:solidFill>
                  <a:srgbClr val="0462C1"/>
                </a:solidFill>
                <a:latin typeface="Arial MT"/>
                <a:cs typeface="Arial MT"/>
                <a:hlinkClick r:id="rId6"/>
              </a:rPr>
              <a:t> </a:t>
            </a:r>
            <a:r>
              <a:rPr dirty="0" u="sng" sz="18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6"/>
              </a:rPr>
              <a:t>galpur-library-and-information- </a:t>
            </a:r>
            <a:r>
              <a:rPr dirty="0" sz="1800">
                <a:solidFill>
                  <a:srgbClr val="0462C1"/>
                </a:solidFill>
                <a:latin typeface="Arial MT"/>
                <a:cs typeface="Arial MT"/>
                <a:hlinkClick r:id="rId6"/>
              </a:rPr>
              <a:t> </a:t>
            </a:r>
            <a:r>
              <a:rPr dirty="0" u="sng" sz="18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6"/>
              </a:rPr>
              <a:t>center-opened-by-rural-future- </a:t>
            </a:r>
            <a:r>
              <a:rPr dirty="0" sz="1800">
                <a:solidFill>
                  <a:srgbClr val="0462C1"/>
                </a:solidFill>
                <a:latin typeface="Arial MT"/>
                <a:cs typeface="Arial MT"/>
                <a:hlinkClick r:id="rId6"/>
              </a:rPr>
              <a:t> </a:t>
            </a:r>
            <a:r>
              <a:rPr dirty="0" u="sng" sz="18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6"/>
              </a:rPr>
              <a:t>foundation-at-rasalpur- </a:t>
            </a:r>
            <a:r>
              <a:rPr dirty="0" sz="1800">
                <a:solidFill>
                  <a:srgbClr val="0462C1"/>
                </a:solidFill>
                <a:latin typeface="Arial MT"/>
                <a:cs typeface="Arial MT"/>
                <a:hlinkClick r:id="rId6"/>
              </a:rPr>
              <a:t> </a:t>
            </a:r>
            <a:r>
              <a:rPr dirty="0" u="sng" sz="18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6"/>
              </a:rPr>
              <a:t>ekchari/?fbclid=IwAR2pB1SHS </a:t>
            </a:r>
            <a:r>
              <a:rPr dirty="0" sz="1800" spc="-490">
                <a:solidFill>
                  <a:srgbClr val="0462C1"/>
                </a:solidFill>
                <a:latin typeface="Arial MT"/>
                <a:cs typeface="Arial MT"/>
                <a:hlinkClick r:id="rId6"/>
              </a:rPr>
              <a:t> </a:t>
            </a:r>
            <a:r>
              <a:rPr dirty="0" u="sng" sz="18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6"/>
              </a:rPr>
              <a:t>OtZDSpx0p9- </a:t>
            </a:r>
            <a:r>
              <a:rPr dirty="0" sz="1800">
                <a:solidFill>
                  <a:srgbClr val="0462C1"/>
                </a:solidFill>
                <a:latin typeface="Arial MT"/>
                <a:cs typeface="Arial MT"/>
                <a:hlinkClick r:id="rId6"/>
              </a:rPr>
              <a:t> </a:t>
            </a:r>
            <a:r>
              <a:rPr dirty="0" u="sng" sz="18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6"/>
              </a:rPr>
              <a:t>gtli7qsLDARf3mw2nP6hjzI- </a:t>
            </a:r>
            <a:r>
              <a:rPr dirty="0" sz="1800">
                <a:solidFill>
                  <a:srgbClr val="0462C1"/>
                </a:solidFill>
                <a:latin typeface="Arial MT"/>
                <a:cs typeface="Arial MT"/>
                <a:hlinkClick r:id="rId6"/>
              </a:rPr>
              <a:t> </a:t>
            </a:r>
            <a:r>
              <a:rPr dirty="0" u="sng" sz="18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6"/>
              </a:rPr>
              <a:t>VUUjCNgWT5ntavo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4961" y="10152126"/>
            <a:ext cx="3208655" cy="524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98600"/>
              </a:lnSpc>
              <a:spcBef>
                <a:spcPts val="120"/>
              </a:spcBef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Franklin Gothic Medium"/>
                <a:cs typeface="Franklin Gothic Medium"/>
                <a:hlinkClick r:id="rId7"/>
              </a:rPr>
              <a:t>http://reporters24x7.com/230820210935- </a:t>
            </a:r>
            <a:r>
              <a:rPr dirty="0" sz="1100" spc="5">
                <a:solidFill>
                  <a:srgbClr val="0462C1"/>
                </a:solidFill>
                <a:latin typeface="Franklin Gothic Medium"/>
                <a:cs typeface="Franklin Gothic Medium"/>
                <a:hlinkClick r:id="rId7"/>
              </a:rPr>
              <a:t> </a:t>
            </a:r>
            <a:r>
              <a:rPr dirty="0" u="sng" sz="11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Franklin Gothic Medium"/>
                <a:cs typeface="Franklin Gothic Medium"/>
                <a:hlinkClick r:id="rId7"/>
              </a:rPr>
              <a:t>2/?fbclid=IwAR3G7lboBkzIsdkPbPGw3JbQNw3ZcM6 </a:t>
            </a:r>
            <a:r>
              <a:rPr dirty="0" sz="1100" spc="-260">
                <a:solidFill>
                  <a:srgbClr val="0462C1"/>
                </a:solidFill>
                <a:latin typeface="Franklin Gothic Medium"/>
                <a:cs typeface="Franklin Gothic Medium"/>
                <a:hlinkClick r:id="rId7"/>
              </a:rPr>
              <a:t> </a:t>
            </a: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Franklin Gothic Medium"/>
                <a:cs typeface="Franklin Gothic Medium"/>
                <a:hlinkClick r:id="rId7"/>
              </a:rPr>
              <a:t>nxD1LWiZ3P38FQsW3fHkrfRBpB-A</a:t>
            </a:r>
            <a:endParaRPr sz="11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7999" cy="12191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01620" y="444500"/>
            <a:ext cx="291084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844">
                <a:solidFill>
                  <a:srgbClr val="FF0000"/>
                </a:solidFill>
              </a:rPr>
              <a:t>Li</a:t>
            </a:r>
            <a:r>
              <a:rPr dirty="0" sz="4800" spc="-825">
                <a:solidFill>
                  <a:srgbClr val="FF0000"/>
                </a:solidFill>
              </a:rPr>
              <a:t>s</a:t>
            </a:r>
            <a:r>
              <a:rPr dirty="0" sz="4800" spc="-844">
                <a:solidFill>
                  <a:srgbClr val="FF0000"/>
                </a:solidFill>
              </a:rPr>
              <a:t>t</a:t>
            </a:r>
            <a:r>
              <a:rPr dirty="0" sz="4800" spc="-250">
                <a:solidFill>
                  <a:srgbClr val="FF0000"/>
                </a:solidFill>
              </a:rPr>
              <a:t> </a:t>
            </a:r>
            <a:r>
              <a:rPr dirty="0" sz="4800" spc="-1085">
                <a:solidFill>
                  <a:srgbClr val="FF0000"/>
                </a:solidFill>
              </a:rPr>
              <a:t>of</a:t>
            </a:r>
            <a:r>
              <a:rPr dirty="0" sz="4800" spc="-240">
                <a:solidFill>
                  <a:srgbClr val="FF0000"/>
                </a:solidFill>
              </a:rPr>
              <a:t> </a:t>
            </a:r>
            <a:r>
              <a:rPr dirty="0" sz="4800" spc="-1005">
                <a:solidFill>
                  <a:srgbClr val="FF0000"/>
                </a:solidFill>
              </a:rPr>
              <a:t>Supporters</a:t>
            </a:r>
            <a:endParaRPr sz="4800"/>
          </a:p>
        </p:txBody>
      </p:sp>
      <p:sp>
        <p:nvSpPr>
          <p:cNvPr id="4" name="object 4"/>
          <p:cNvSpPr txBox="1"/>
          <p:nvPr/>
        </p:nvSpPr>
        <p:spPr>
          <a:xfrm>
            <a:off x="874877" y="2162047"/>
            <a:ext cx="57581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FFFF00"/>
                </a:solidFill>
                <a:latin typeface="Arial Black"/>
                <a:cs typeface="Arial Black"/>
              </a:rPr>
              <a:t>We</a:t>
            </a:r>
            <a:r>
              <a:rPr dirty="0" sz="120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dirty="0" sz="1200" spc="-10">
                <a:solidFill>
                  <a:srgbClr val="FFFF00"/>
                </a:solidFill>
                <a:latin typeface="Arial Black"/>
                <a:cs typeface="Arial Black"/>
              </a:rPr>
              <a:t>would</a:t>
            </a:r>
            <a:r>
              <a:rPr dirty="0" sz="1200" spc="1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dirty="0" sz="1200" spc="-15">
                <a:solidFill>
                  <a:srgbClr val="FFFF00"/>
                </a:solidFill>
                <a:latin typeface="Arial Black"/>
                <a:cs typeface="Arial Black"/>
              </a:rPr>
              <a:t>like</a:t>
            </a:r>
            <a:r>
              <a:rPr dirty="0" sz="1200" spc="5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dirty="0" sz="1200" spc="-5">
                <a:solidFill>
                  <a:srgbClr val="FFFF00"/>
                </a:solidFill>
                <a:latin typeface="Arial Black"/>
                <a:cs typeface="Arial Black"/>
              </a:rPr>
              <a:t>to</a:t>
            </a:r>
            <a:r>
              <a:rPr dirty="0" sz="1200" spc="1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dirty="0" sz="1200" spc="-5">
                <a:solidFill>
                  <a:srgbClr val="FFFF00"/>
                </a:solidFill>
                <a:latin typeface="Arial Black"/>
                <a:cs typeface="Arial Black"/>
              </a:rPr>
              <a:t>thank</a:t>
            </a:r>
            <a:r>
              <a:rPr dirty="0" sz="1200" spc="5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dirty="0" sz="1200">
                <a:solidFill>
                  <a:srgbClr val="FFFF00"/>
                </a:solidFill>
                <a:latin typeface="Arial Black"/>
                <a:cs typeface="Arial Black"/>
              </a:rPr>
              <a:t>all</a:t>
            </a:r>
            <a:r>
              <a:rPr dirty="0" sz="1200" spc="-1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dirty="0" sz="1200">
                <a:solidFill>
                  <a:srgbClr val="FFFF00"/>
                </a:solidFill>
                <a:latin typeface="Arial Black"/>
                <a:cs typeface="Arial Black"/>
              </a:rPr>
              <a:t>our</a:t>
            </a:r>
            <a:r>
              <a:rPr dirty="0" sz="1200" spc="5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dirty="0" sz="1200" spc="-5">
                <a:solidFill>
                  <a:srgbClr val="FFFF00"/>
                </a:solidFill>
                <a:latin typeface="Arial Black"/>
                <a:cs typeface="Arial Black"/>
              </a:rPr>
              <a:t>contributor</a:t>
            </a:r>
            <a:r>
              <a:rPr dirty="0" sz="1200" spc="15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dirty="0" sz="1200" spc="-10">
                <a:solidFill>
                  <a:srgbClr val="FFFF00"/>
                </a:solidFill>
                <a:latin typeface="Arial Black"/>
                <a:cs typeface="Arial Black"/>
              </a:rPr>
              <a:t>for</a:t>
            </a:r>
            <a:r>
              <a:rPr dirty="0" sz="1200" spc="-5">
                <a:solidFill>
                  <a:srgbClr val="FFFF00"/>
                </a:solidFill>
                <a:latin typeface="Arial Black"/>
                <a:cs typeface="Arial Black"/>
              </a:rPr>
              <a:t> their</a:t>
            </a:r>
            <a:r>
              <a:rPr dirty="0" sz="1200" spc="15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dirty="0" sz="1200">
                <a:solidFill>
                  <a:srgbClr val="FFFF00"/>
                </a:solidFill>
                <a:latin typeface="Arial Black"/>
                <a:cs typeface="Arial Black"/>
              </a:rPr>
              <a:t>generous</a:t>
            </a:r>
            <a:r>
              <a:rPr dirty="0" sz="1200" spc="-2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dirty="0" sz="1200" spc="10">
                <a:solidFill>
                  <a:srgbClr val="FFFF00"/>
                </a:solidFill>
                <a:latin typeface="Arial Black"/>
                <a:cs typeface="Arial Black"/>
              </a:rPr>
              <a:t>support</a:t>
            </a:r>
            <a:r>
              <a:rPr dirty="0" sz="1100" spc="10" i="1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294634" y="2476245"/>
            <a:ext cx="1070610" cy="1229360"/>
            <a:chOff x="3294634" y="2476245"/>
            <a:chExt cx="1070610" cy="1229360"/>
          </a:xfrm>
        </p:grpSpPr>
        <p:sp>
          <p:nvSpPr>
            <p:cNvPr id="6" name="object 6"/>
            <p:cNvSpPr/>
            <p:nvPr/>
          </p:nvSpPr>
          <p:spPr>
            <a:xfrm>
              <a:off x="3300984" y="2482595"/>
              <a:ext cx="1057910" cy="1216660"/>
            </a:xfrm>
            <a:custGeom>
              <a:avLst/>
              <a:gdLst/>
              <a:ahLst/>
              <a:cxnLst/>
              <a:rect l="l" t="t" r="r" b="b"/>
              <a:pathLst>
                <a:path w="1057910" h="1216660">
                  <a:moveTo>
                    <a:pt x="528827" y="0"/>
                  </a:moveTo>
                  <a:lnTo>
                    <a:pt x="0" y="264413"/>
                  </a:lnTo>
                  <a:lnTo>
                    <a:pt x="0" y="951737"/>
                  </a:lnTo>
                  <a:lnTo>
                    <a:pt x="528827" y="1216152"/>
                  </a:lnTo>
                  <a:lnTo>
                    <a:pt x="1057655" y="951737"/>
                  </a:lnTo>
                  <a:lnTo>
                    <a:pt x="1057655" y="264413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300984" y="2482595"/>
              <a:ext cx="1057910" cy="1216660"/>
            </a:xfrm>
            <a:custGeom>
              <a:avLst/>
              <a:gdLst/>
              <a:ahLst/>
              <a:cxnLst/>
              <a:rect l="l" t="t" r="r" b="b"/>
              <a:pathLst>
                <a:path w="1057910" h="1216660">
                  <a:moveTo>
                    <a:pt x="528827" y="0"/>
                  </a:moveTo>
                  <a:lnTo>
                    <a:pt x="1057655" y="264413"/>
                  </a:lnTo>
                  <a:lnTo>
                    <a:pt x="1057655" y="951737"/>
                  </a:lnTo>
                  <a:lnTo>
                    <a:pt x="528827" y="1216152"/>
                  </a:lnTo>
                  <a:lnTo>
                    <a:pt x="0" y="951737"/>
                  </a:lnTo>
                  <a:lnTo>
                    <a:pt x="0" y="264413"/>
                  </a:lnTo>
                  <a:lnTo>
                    <a:pt x="528827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600069" y="2768345"/>
            <a:ext cx="459105" cy="60960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26034" marR="16510" indent="54610">
              <a:lnSpc>
                <a:spcPts val="1320"/>
              </a:lnSpc>
              <a:spcBef>
                <a:spcPts val="244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Amir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Ali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arh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53157" y="2476245"/>
            <a:ext cx="1069340" cy="1229360"/>
            <a:chOff x="2153157" y="2476245"/>
            <a:chExt cx="1069340" cy="1229360"/>
          </a:xfrm>
        </p:grpSpPr>
        <p:sp>
          <p:nvSpPr>
            <p:cNvPr id="10" name="object 10"/>
            <p:cNvSpPr/>
            <p:nvPr/>
          </p:nvSpPr>
          <p:spPr>
            <a:xfrm>
              <a:off x="2159507" y="2482595"/>
              <a:ext cx="1056640" cy="1216660"/>
            </a:xfrm>
            <a:custGeom>
              <a:avLst/>
              <a:gdLst/>
              <a:ahLst/>
              <a:cxnLst/>
              <a:rect l="l" t="t" r="r" b="b"/>
              <a:pathLst>
                <a:path w="1056639" h="1216660">
                  <a:moveTo>
                    <a:pt x="528066" y="0"/>
                  </a:moveTo>
                  <a:lnTo>
                    <a:pt x="0" y="264032"/>
                  </a:lnTo>
                  <a:lnTo>
                    <a:pt x="0" y="952119"/>
                  </a:lnTo>
                  <a:lnTo>
                    <a:pt x="528066" y="1216152"/>
                  </a:lnTo>
                  <a:lnTo>
                    <a:pt x="1056132" y="952119"/>
                  </a:lnTo>
                  <a:lnTo>
                    <a:pt x="1056132" y="264032"/>
                  </a:lnTo>
                  <a:lnTo>
                    <a:pt x="528066" y="0"/>
                  </a:lnTo>
                  <a:close/>
                </a:path>
              </a:pathLst>
            </a:custGeom>
            <a:solidFill>
              <a:srgbClr val="A89E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159507" y="2482595"/>
              <a:ext cx="1056640" cy="1216660"/>
            </a:xfrm>
            <a:custGeom>
              <a:avLst/>
              <a:gdLst/>
              <a:ahLst/>
              <a:cxnLst/>
              <a:rect l="l" t="t" r="r" b="b"/>
              <a:pathLst>
                <a:path w="1056639" h="1216660">
                  <a:moveTo>
                    <a:pt x="528066" y="0"/>
                  </a:moveTo>
                  <a:lnTo>
                    <a:pt x="1056132" y="264032"/>
                  </a:lnTo>
                  <a:lnTo>
                    <a:pt x="1056132" y="952119"/>
                  </a:lnTo>
                  <a:lnTo>
                    <a:pt x="528066" y="1216152"/>
                  </a:lnTo>
                  <a:lnTo>
                    <a:pt x="0" y="952119"/>
                  </a:lnTo>
                  <a:lnTo>
                    <a:pt x="0" y="264032"/>
                  </a:lnTo>
                  <a:lnTo>
                    <a:pt x="528066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436622" y="2684780"/>
            <a:ext cx="502284" cy="775335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algn="just" marL="48895" marR="5080" indent="-36830">
              <a:lnSpc>
                <a:spcPts val="1320"/>
              </a:lnSpc>
              <a:spcBef>
                <a:spcPts val="244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Ud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aj  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Verma </a:t>
            </a:r>
            <a:r>
              <a:rPr dirty="0" sz="1200" spc="-2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Uday</a:t>
            </a:r>
            <a:endParaRPr sz="120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355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Amethi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21610" y="3507994"/>
            <a:ext cx="1070610" cy="1227455"/>
            <a:chOff x="2721610" y="3507994"/>
            <a:chExt cx="1070610" cy="1227455"/>
          </a:xfrm>
        </p:grpSpPr>
        <p:sp>
          <p:nvSpPr>
            <p:cNvPr id="14" name="object 14"/>
            <p:cNvSpPr/>
            <p:nvPr/>
          </p:nvSpPr>
          <p:spPr>
            <a:xfrm>
              <a:off x="2727960" y="3514344"/>
              <a:ext cx="1057910" cy="1214755"/>
            </a:xfrm>
            <a:custGeom>
              <a:avLst/>
              <a:gdLst/>
              <a:ahLst/>
              <a:cxnLst/>
              <a:rect l="l" t="t" r="r" b="b"/>
              <a:pathLst>
                <a:path w="1057910" h="1214754">
                  <a:moveTo>
                    <a:pt x="528827" y="0"/>
                  </a:moveTo>
                  <a:lnTo>
                    <a:pt x="0" y="264413"/>
                  </a:lnTo>
                  <a:lnTo>
                    <a:pt x="0" y="950213"/>
                  </a:lnTo>
                  <a:lnTo>
                    <a:pt x="528827" y="1214627"/>
                  </a:lnTo>
                  <a:lnTo>
                    <a:pt x="1057655" y="950213"/>
                  </a:lnTo>
                  <a:lnTo>
                    <a:pt x="1057655" y="264413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AC956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727960" y="3514344"/>
              <a:ext cx="1057910" cy="1214755"/>
            </a:xfrm>
            <a:custGeom>
              <a:avLst/>
              <a:gdLst/>
              <a:ahLst/>
              <a:cxnLst/>
              <a:rect l="l" t="t" r="r" b="b"/>
              <a:pathLst>
                <a:path w="1057910" h="1214754">
                  <a:moveTo>
                    <a:pt x="528827" y="0"/>
                  </a:moveTo>
                  <a:lnTo>
                    <a:pt x="1057655" y="264413"/>
                  </a:lnTo>
                  <a:lnTo>
                    <a:pt x="1057655" y="950213"/>
                  </a:lnTo>
                  <a:lnTo>
                    <a:pt x="528827" y="1214627"/>
                  </a:lnTo>
                  <a:lnTo>
                    <a:pt x="0" y="950213"/>
                  </a:lnTo>
                  <a:lnTo>
                    <a:pt x="0" y="264413"/>
                  </a:lnTo>
                  <a:lnTo>
                    <a:pt x="528827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017647" y="3800093"/>
            <a:ext cx="478790" cy="60960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43180" marR="5080" indent="-31115">
              <a:lnSpc>
                <a:spcPts val="1320"/>
              </a:lnSpc>
              <a:spcBef>
                <a:spcPts val="244"/>
              </a:spcBef>
            </a:pP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1200" spc="-12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Ritu 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Pallavi</a:t>
            </a:r>
            <a:endParaRPr sz="1200">
              <a:latin typeface="Calibri"/>
              <a:cs typeface="Calibri"/>
            </a:endParaRPr>
          </a:p>
          <a:p>
            <a:pPr marL="22860">
              <a:lnSpc>
                <a:spcPct val="100000"/>
              </a:lnSpc>
              <a:spcBef>
                <a:spcPts val="37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Bhopal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863085" y="3507994"/>
            <a:ext cx="1070610" cy="1227455"/>
            <a:chOff x="3863085" y="3507994"/>
            <a:chExt cx="1070610" cy="1227455"/>
          </a:xfrm>
        </p:grpSpPr>
        <p:sp>
          <p:nvSpPr>
            <p:cNvPr id="18" name="object 18"/>
            <p:cNvSpPr/>
            <p:nvPr/>
          </p:nvSpPr>
          <p:spPr>
            <a:xfrm>
              <a:off x="3869435" y="3514344"/>
              <a:ext cx="1057910" cy="1214755"/>
            </a:xfrm>
            <a:custGeom>
              <a:avLst/>
              <a:gdLst/>
              <a:ahLst/>
              <a:cxnLst/>
              <a:rect l="l" t="t" r="r" b="b"/>
              <a:pathLst>
                <a:path w="1057910" h="1214754">
                  <a:moveTo>
                    <a:pt x="528827" y="0"/>
                  </a:moveTo>
                  <a:lnTo>
                    <a:pt x="0" y="264413"/>
                  </a:lnTo>
                  <a:lnTo>
                    <a:pt x="0" y="950213"/>
                  </a:lnTo>
                  <a:lnTo>
                    <a:pt x="528827" y="1214627"/>
                  </a:lnTo>
                  <a:lnTo>
                    <a:pt x="1057655" y="950213"/>
                  </a:lnTo>
                  <a:lnTo>
                    <a:pt x="1057655" y="264413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AF8F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869435" y="3514344"/>
              <a:ext cx="1057910" cy="1214755"/>
            </a:xfrm>
            <a:custGeom>
              <a:avLst/>
              <a:gdLst/>
              <a:ahLst/>
              <a:cxnLst/>
              <a:rect l="l" t="t" r="r" b="b"/>
              <a:pathLst>
                <a:path w="1057910" h="1214754">
                  <a:moveTo>
                    <a:pt x="528827" y="0"/>
                  </a:moveTo>
                  <a:lnTo>
                    <a:pt x="1057655" y="264413"/>
                  </a:lnTo>
                  <a:lnTo>
                    <a:pt x="1057655" y="950213"/>
                  </a:lnTo>
                  <a:lnTo>
                    <a:pt x="528827" y="1214627"/>
                  </a:lnTo>
                  <a:lnTo>
                    <a:pt x="0" y="950213"/>
                  </a:lnTo>
                  <a:lnTo>
                    <a:pt x="0" y="264413"/>
                  </a:lnTo>
                  <a:lnTo>
                    <a:pt x="528827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4099052" y="3800093"/>
            <a:ext cx="549275" cy="60960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34620" marR="5080" indent="-71755">
              <a:lnSpc>
                <a:spcPts val="1320"/>
              </a:lnSpc>
              <a:spcBef>
                <a:spcPts val="244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Sri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as 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Vittal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Chennai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294634" y="4539741"/>
            <a:ext cx="1070610" cy="1227455"/>
            <a:chOff x="3294634" y="4539741"/>
            <a:chExt cx="1070610" cy="1227455"/>
          </a:xfrm>
        </p:grpSpPr>
        <p:sp>
          <p:nvSpPr>
            <p:cNvPr id="22" name="object 22"/>
            <p:cNvSpPr/>
            <p:nvPr/>
          </p:nvSpPr>
          <p:spPr>
            <a:xfrm>
              <a:off x="3300984" y="4546091"/>
              <a:ext cx="1057910" cy="1214755"/>
            </a:xfrm>
            <a:custGeom>
              <a:avLst/>
              <a:gdLst/>
              <a:ahLst/>
              <a:cxnLst/>
              <a:rect l="l" t="t" r="r" b="b"/>
              <a:pathLst>
                <a:path w="1057910" h="1214754">
                  <a:moveTo>
                    <a:pt x="528827" y="0"/>
                  </a:moveTo>
                  <a:lnTo>
                    <a:pt x="0" y="264413"/>
                  </a:lnTo>
                  <a:lnTo>
                    <a:pt x="0" y="950213"/>
                  </a:lnTo>
                  <a:lnTo>
                    <a:pt x="528827" y="1214627"/>
                  </a:lnTo>
                  <a:lnTo>
                    <a:pt x="1057655" y="950213"/>
                  </a:lnTo>
                  <a:lnTo>
                    <a:pt x="1057655" y="264413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AC85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300984" y="4546091"/>
              <a:ext cx="1057910" cy="1214755"/>
            </a:xfrm>
            <a:custGeom>
              <a:avLst/>
              <a:gdLst/>
              <a:ahLst/>
              <a:cxnLst/>
              <a:rect l="l" t="t" r="r" b="b"/>
              <a:pathLst>
                <a:path w="1057910" h="1214754">
                  <a:moveTo>
                    <a:pt x="528827" y="0"/>
                  </a:moveTo>
                  <a:lnTo>
                    <a:pt x="1057655" y="264413"/>
                  </a:lnTo>
                  <a:lnTo>
                    <a:pt x="1057655" y="950213"/>
                  </a:lnTo>
                  <a:lnTo>
                    <a:pt x="528827" y="1214627"/>
                  </a:lnTo>
                  <a:lnTo>
                    <a:pt x="0" y="950213"/>
                  </a:lnTo>
                  <a:lnTo>
                    <a:pt x="0" y="264413"/>
                  </a:lnTo>
                  <a:lnTo>
                    <a:pt x="528827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3504057" y="4831842"/>
            <a:ext cx="652780" cy="60960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81610" marR="15875" indent="-158750">
              <a:lnSpc>
                <a:spcPts val="1320"/>
              </a:lnSpc>
              <a:spcBef>
                <a:spcPts val="244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1200" spc="-12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Ma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oj 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Mita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ha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ur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153157" y="4539741"/>
            <a:ext cx="1069340" cy="1227455"/>
            <a:chOff x="2153157" y="4539741"/>
            <a:chExt cx="1069340" cy="1227455"/>
          </a:xfrm>
        </p:grpSpPr>
        <p:sp>
          <p:nvSpPr>
            <p:cNvPr id="26" name="object 26"/>
            <p:cNvSpPr/>
            <p:nvPr/>
          </p:nvSpPr>
          <p:spPr>
            <a:xfrm>
              <a:off x="2159507" y="4546091"/>
              <a:ext cx="1056640" cy="1214755"/>
            </a:xfrm>
            <a:custGeom>
              <a:avLst/>
              <a:gdLst/>
              <a:ahLst/>
              <a:cxnLst/>
              <a:rect l="l" t="t" r="r" b="b"/>
              <a:pathLst>
                <a:path w="1056639" h="1214754">
                  <a:moveTo>
                    <a:pt x="528066" y="0"/>
                  </a:moveTo>
                  <a:lnTo>
                    <a:pt x="0" y="264032"/>
                  </a:lnTo>
                  <a:lnTo>
                    <a:pt x="0" y="950594"/>
                  </a:lnTo>
                  <a:lnTo>
                    <a:pt x="528066" y="1214627"/>
                  </a:lnTo>
                  <a:lnTo>
                    <a:pt x="1056132" y="950594"/>
                  </a:lnTo>
                  <a:lnTo>
                    <a:pt x="1056132" y="264032"/>
                  </a:lnTo>
                  <a:lnTo>
                    <a:pt x="528066" y="0"/>
                  </a:lnTo>
                  <a:close/>
                </a:path>
              </a:pathLst>
            </a:custGeom>
            <a:solidFill>
              <a:srgbClr val="AC7C1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159507" y="4546091"/>
              <a:ext cx="1056640" cy="1214755"/>
            </a:xfrm>
            <a:custGeom>
              <a:avLst/>
              <a:gdLst/>
              <a:ahLst/>
              <a:cxnLst/>
              <a:rect l="l" t="t" r="r" b="b"/>
              <a:pathLst>
                <a:path w="1056639" h="1214754">
                  <a:moveTo>
                    <a:pt x="528066" y="0"/>
                  </a:moveTo>
                  <a:lnTo>
                    <a:pt x="1056132" y="264032"/>
                  </a:lnTo>
                  <a:lnTo>
                    <a:pt x="1056132" y="950594"/>
                  </a:lnTo>
                  <a:lnTo>
                    <a:pt x="528066" y="1214627"/>
                  </a:lnTo>
                  <a:lnTo>
                    <a:pt x="0" y="950594"/>
                  </a:lnTo>
                  <a:lnTo>
                    <a:pt x="0" y="264032"/>
                  </a:lnTo>
                  <a:lnTo>
                    <a:pt x="528066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2313177" y="4831842"/>
            <a:ext cx="750570" cy="60960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 indent="129539">
              <a:lnSpc>
                <a:spcPts val="1320"/>
              </a:lnSpc>
              <a:spcBef>
                <a:spcPts val="244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Ambika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Vis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th</a:t>
            </a:r>
            <a:endParaRPr sz="1200">
              <a:latin typeface="Calibri"/>
              <a:cs typeface="Calibri"/>
            </a:endParaRPr>
          </a:p>
          <a:p>
            <a:pPr marL="108585">
              <a:lnSpc>
                <a:spcPct val="100000"/>
              </a:lnSpc>
              <a:spcBef>
                <a:spcPts val="370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Gurgaon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721610" y="5571490"/>
            <a:ext cx="1070610" cy="1227455"/>
            <a:chOff x="2721610" y="5571490"/>
            <a:chExt cx="1070610" cy="1227455"/>
          </a:xfrm>
        </p:grpSpPr>
        <p:sp>
          <p:nvSpPr>
            <p:cNvPr id="30" name="object 30"/>
            <p:cNvSpPr/>
            <p:nvPr/>
          </p:nvSpPr>
          <p:spPr>
            <a:xfrm>
              <a:off x="2727960" y="5577840"/>
              <a:ext cx="1057910" cy="1214755"/>
            </a:xfrm>
            <a:custGeom>
              <a:avLst/>
              <a:gdLst/>
              <a:ahLst/>
              <a:cxnLst/>
              <a:rect l="l" t="t" r="r" b="b"/>
              <a:pathLst>
                <a:path w="1057910" h="1214754">
                  <a:moveTo>
                    <a:pt x="528827" y="0"/>
                  </a:moveTo>
                  <a:lnTo>
                    <a:pt x="0" y="264413"/>
                  </a:lnTo>
                  <a:lnTo>
                    <a:pt x="0" y="950213"/>
                  </a:lnTo>
                  <a:lnTo>
                    <a:pt x="528827" y="1214627"/>
                  </a:lnTo>
                  <a:lnTo>
                    <a:pt x="1057655" y="950213"/>
                  </a:lnTo>
                  <a:lnTo>
                    <a:pt x="1057655" y="264413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AB740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727960" y="5577840"/>
              <a:ext cx="1057910" cy="1214755"/>
            </a:xfrm>
            <a:custGeom>
              <a:avLst/>
              <a:gdLst/>
              <a:ahLst/>
              <a:cxnLst/>
              <a:rect l="l" t="t" r="r" b="b"/>
              <a:pathLst>
                <a:path w="1057910" h="1214754">
                  <a:moveTo>
                    <a:pt x="528827" y="0"/>
                  </a:moveTo>
                  <a:lnTo>
                    <a:pt x="1057655" y="264413"/>
                  </a:lnTo>
                  <a:lnTo>
                    <a:pt x="1057655" y="950213"/>
                  </a:lnTo>
                  <a:lnTo>
                    <a:pt x="528827" y="1214627"/>
                  </a:lnTo>
                  <a:lnTo>
                    <a:pt x="0" y="950213"/>
                  </a:lnTo>
                  <a:lnTo>
                    <a:pt x="0" y="264413"/>
                  </a:lnTo>
                  <a:lnTo>
                    <a:pt x="528827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2933192" y="5888482"/>
            <a:ext cx="649605" cy="56134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7145" marR="8255" indent="-1905">
              <a:lnSpc>
                <a:spcPts val="1210"/>
              </a:lnSpc>
              <a:spcBef>
                <a:spcPts val="235"/>
              </a:spcBef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ath 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Ch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udh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ary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era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ad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863085" y="5571490"/>
            <a:ext cx="1070610" cy="1227455"/>
            <a:chOff x="3863085" y="5571490"/>
            <a:chExt cx="1070610" cy="1227455"/>
          </a:xfrm>
        </p:grpSpPr>
        <p:sp>
          <p:nvSpPr>
            <p:cNvPr id="34" name="object 34"/>
            <p:cNvSpPr/>
            <p:nvPr/>
          </p:nvSpPr>
          <p:spPr>
            <a:xfrm>
              <a:off x="3869435" y="5577840"/>
              <a:ext cx="1057910" cy="1214755"/>
            </a:xfrm>
            <a:custGeom>
              <a:avLst/>
              <a:gdLst/>
              <a:ahLst/>
              <a:cxnLst/>
              <a:rect l="l" t="t" r="r" b="b"/>
              <a:pathLst>
                <a:path w="1057910" h="1214754">
                  <a:moveTo>
                    <a:pt x="528827" y="0"/>
                  </a:moveTo>
                  <a:lnTo>
                    <a:pt x="0" y="264413"/>
                  </a:lnTo>
                  <a:lnTo>
                    <a:pt x="0" y="950213"/>
                  </a:lnTo>
                  <a:lnTo>
                    <a:pt x="528827" y="1214627"/>
                  </a:lnTo>
                  <a:lnTo>
                    <a:pt x="1057655" y="950213"/>
                  </a:lnTo>
                  <a:lnTo>
                    <a:pt x="1057655" y="264413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AB6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869435" y="5577840"/>
              <a:ext cx="1057910" cy="1214755"/>
            </a:xfrm>
            <a:custGeom>
              <a:avLst/>
              <a:gdLst/>
              <a:ahLst/>
              <a:cxnLst/>
              <a:rect l="l" t="t" r="r" b="b"/>
              <a:pathLst>
                <a:path w="1057910" h="1214754">
                  <a:moveTo>
                    <a:pt x="528827" y="0"/>
                  </a:moveTo>
                  <a:lnTo>
                    <a:pt x="1057655" y="264413"/>
                  </a:lnTo>
                  <a:lnTo>
                    <a:pt x="1057655" y="950213"/>
                  </a:lnTo>
                  <a:lnTo>
                    <a:pt x="528827" y="1214627"/>
                  </a:lnTo>
                  <a:lnTo>
                    <a:pt x="0" y="950213"/>
                  </a:lnTo>
                  <a:lnTo>
                    <a:pt x="0" y="264413"/>
                  </a:lnTo>
                  <a:lnTo>
                    <a:pt x="528827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4096003" y="5920206"/>
            <a:ext cx="60769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96520" marR="5080" indent="-83820">
              <a:lnSpc>
                <a:spcPct val="127299"/>
              </a:lnSpc>
              <a:spcBef>
                <a:spcPts val="95"/>
              </a:spcBef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Anu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Patel 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Ekchari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294634" y="6603238"/>
            <a:ext cx="1070610" cy="1227455"/>
            <a:chOff x="3294634" y="6603238"/>
            <a:chExt cx="1070610" cy="1227455"/>
          </a:xfrm>
        </p:grpSpPr>
        <p:sp>
          <p:nvSpPr>
            <p:cNvPr id="38" name="object 38"/>
            <p:cNvSpPr/>
            <p:nvPr/>
          </p:nvSpPr>
          <p:spPr>
            <a:xfrm>
              <a:off x="3300984" y="6609588"/>
              <a:ext cx="1057910" cy="1214755"/>
            </a:xfrm>
            <a:custGeom>
              <a:avLst/>
              <a:gdLst/>
              <a:ahLst/>
              <a:cxnLst/>
              <a:rect l="l" t="t" r="r" b="b"/>
              <a:pathLst>
                <a:path w="1057910" h="1214754">
                  <a:moveTo>
                    <a:pt x="528827" y="0"/>
                  </a:moveTo>
                  <a:lnTo>
                    <a:pt x="0" y="264413"/>
                  </a:lnTo>
                  <a:lnTo>
                    <a:pt x="0" y="950213"/>
                  </a:lnTo>
                  <a:lnTo>
                    <a:pt x="528827" y="1214627"/>
                  </a:lnTo>
                  <a:lnTo>
                    <a:pt x="1057655" y="950213"/>
                  </a:lnTo>
                  <a:lnTo>
                    <a:pt x="1057655" y="264413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AC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300984" y="6609588"/>
              <a:ext cx="1057910" cy="1214755"/>
            </a:xfrm>
            <a:custGeom>
              <a:avLst/>
              <a:gdLst/>
              <a:ahLst/>
              <a:cxnLst/>
              <a:rect l="l" t="t" r="r" b="b"/>
              <a:pathLst>
                <a:path w="1057910" h="1214754">
                  <a:moveTo>
                    <a:pt x="528827" y="0"/>
                  </a:moveTo>
                  <a:lnTo>
                    <a:pt x="1057655" y="264413"/>
                  </a:lnTo>
                  <a:lnTo>
                    <a:pt x="1057655" y="950213"/>
                  </a:lnTo>
                  <a:lnTo>
                    <a:pt x="528827" y="1214627"/>
                  </a:lnTo>
                  <a:lnTo>
                    <a:pt x="0" y="950213"/>
                  </a:lnTo>
                  <a:lnTo>
                    <a:pt x="0" y="264413"/>
                  </a:lnTo>
                  <a:lnTo>
                    <a:pt x="528827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3595496" y="6894957"/>
            <a:ext cx="470534" cy="6096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32384" marR="5080" indent="-20320">
              <a:lnSpc>
                <a:spcPts val="1320"/>
              </a:lnSpc>
              <a:spcBef>
                <a:spcPts val="24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ag 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Anand</a:t>
            </a:r>
            <a:endParaRPr sz="1200"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375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Purnia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153157" y="6603238"/>
            <a:ext cx="1069340" cy="1227455"/>
            <a:chOff x="2153157" y="6603238"/>
            <a:chExt cx="1069340" cy="1227455"/>
          </a:xfrm>
        </p:grpSpPr>
        <p:sp>
          <p:nvSpPr>
            <p:cNvPr id="42" name="object 42"/>
            <p:cNvSpPr/>
            <p:nvPr/>
          </p:nvSpPr>
          <p:spPr>
            <a:xfrm>
              <a:off x="2159507" y="6609588"/>
              <a:ext cx="1056640" cy="1214755"/>
            </a:xfrm>
            <a:custGeom>
              <a:avLst/>
              <a:gdLst/>
              <a:ahLst/>
              <a:cxnLst/>
              <a:rect l="l" t="t" r="r" b="b"/>
              <a:pathLst>
                <a:path w="1056639" h="1214754">
                  <a:moveTo>
                    <a:pt x="528066" y="0"/>
                  </a:moveTo>
                  <a:lnTo>
                    <a:pt x="0" y="264032"/>
                  </a:lnTo>
                  <a:lnTo>
                    <a:pt x="0" y="950594"/>
                  </a:lnTo>
                  <a:lnTo>
                    <a:pt x="528066" y="1214627"/>
                  </a:lnTo>
                  <a:lnTo>
                    <a:pt x="1056132" y="950594"/>
                  </a:lnTo>
                  <a:lnTo>
                    <a:pt x="1056132" y="264032"/>
                  </a:lnTo>
                  <a:lnTo>
                    <a:pt x="528066" y="0"/>
                  </a:lnTo>
                  <a:close/>
                </a:path>
              </a:pathLst>
            </a:custGeom>
            <a:solidFill>
              <a:srgbClr val="AC5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159507" y="6609588"/>
              <a:ext cx="1056640" cy="1214755"/>
            </a:xfrm>
            <a:custGeom>
              <a:avLst/>
              <a:gdLst/>
              <a:ahLst/>
              <a:cxnLst/>
              <a:rect l="l" t="t" r="r" b="b"/>
              <a:pathLst>
                <a:path w="1056639" h="1214754">
                  <a:moveTo>
                    <a:pt x="528066" y="0"/>
                  </a:moveTo>
                  <a:lnTo>
                    <a:pt x="1056132" y="264032"/>
                  </a:lnTo>
                  <a:lnTo>
                    <a:pt x="1056132" y="950594"/>
                  </a:lnTo>
                  <a:lnTo>
                    <a:pt x="528066" y="1214627"/>
                  </a:lnTo>
                  <a:lnTo>
                    <a:pt x="0" y="950594"/>
                  </a:lnTo>
                  <a:lnTo>
                    <a:pt x="0" y="264032"/>
                  </a:lnTo>
                  <a:lnTo>
                    <a:pt x="528066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2389377" y="6894957"/>
            <a:ext cx="597535" cy="6096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ctr" marL="32384" marR="60325" indent="34290">
              <a:lnSpc>
                <a:spcPts val="1320"/>
              </a:lnSpc>
              <a:spcBef>
                <a:spcPts val="240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Neeti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Ag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Rishikesh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721610" y="7633461"/>
            <a:ext cx="1070610" cy="1229360"/>
            <a:chOff x="2721610" y="7633461"/>
            <a:chExt cx="1070610" cy="1229360"/>
          </a:xfrm>
        </p:grpSpPr>
        <p:sp>
          <p:nvSpPr>
            <p:cNvPr id="46" name="object 46"/>
            <p:cNvSpPr/>
            <p:nvPr/>
          </p:nvSpPr>
          <p:spPr>
            <a:xfrm>
              <a:off x="2727960" y="7639811"/>
              <a:ext cx="1057910" cy="1216660"/>
            </a:xfrm>
            <a:custGeom>
              <a:avLst/>
              <a:gdLst/>
              <a:ahLst/>
              <a:cxnLst/>
              <a:rect l="l" t="t" r="r" b="b"/>
              <a:pathLst>
                <a:path w="1057910" h="1216659">
                  <a:moveTo>
                    <a:pt x="528827" y="0"/>
                  </a:moveTo>
                  <a:lnTo>
                    <a:pt x="0" y="264414"/>
                  </a:lnTo>
                  <a:lnTo>
                    <a:pt x="0" y="951738"/>
                  </a:lnTo>
                  <a:lnTo>
                    <a:pt x="528827" y="1216152"/>
                  </a:lnTo>
                  <a:lnTo>
                    <a:pt x="1057655" y="951738"/>
                  </a:lnTo>
                  <a:lnTo>
                    <a:pt x="1057655" y="264414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AD58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727960" y="7639811"/>
              <a:ext cx="1057910" cy="1216660"/>
            </a:xfrm>
            <a:custGeom>
              <a:avLst/>
              <a:gdLst/>
              <a:ahLst/>
              <a:cxnLst/>
              <a:rect l="l" t="t" r="r" b="b"/>
              <a:pathLst>
                <a:path w="1057910" h="1216659">
                  <a:moveTo>
                    <a:pt x="528827" y="0"/>
                  </a:moveTo>
                  <a:lnTo>
                    <a:pt x="1057655" y="264414"/>
                  </a:lnTo>
                  <a:lnTo>
                    <a:pt x="1057655" y="951738"/>
                  </a:lnTo>
                  <a:lnTo>
                    <a:pt x="528827" y="1216152"/>
                  </a:lnTo>
                  <a:lnTo>
                    <a:pt x="0" y="951738"/>
                  </a:lnTo>
                  <a:lnTo>
                    <a:pt x="0" y="264414"/>
                  </a:lnTo>
                  <a:lnTo>
                    <a:pt x="528827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2959735" y="7959343"/>
            <a:ext cx="596265" cy="54356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ctr" marL="12700" marR="5080">
              <a:lnSpc>
                <a:spcPts val="1320"/>
              </a:lnSpc>
              <a:spcBef>
                <a:spcPts val="24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hishek  Vij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um 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863085" y="7633461"/>
            <a:ext cx="1070610" cy="1229360"/>
            <a:chOff x="3863085" y="7633461"/>
            <a:chExt cx="1070610" cy="1229360"/>
          </a:xfrm>
        </p:grpSpPr>
        <p:sp>
          <p:nvSpPr>
            <p:cNvPr id="50" name="object 50"/>
            <p:cNvSpPr/>
            <p:nvPr/>
          </p:nvSpPr>
          <p:spPr>
            <a:xfrm>
              <a:off x="3869435" y="7639811"/>
              <a:ext cx="1057910" cy="1216660"/>
            </a:xfrm>
            <a:custGeom>
              <a:avLst/>
              <a:gdLst/>
              <a:ahLst/>
              <a:cxnLst/>
              <a:rect l="l" t="t" r="r" b="b"/>
              <a:pathLst>
                <a:path w="1057910" h="1216659">
                  <a:moveTo>
                    <a:pt x="528827" y="0"/>
                  </a:moveTo>
                  <a:lnTo>
                    <a:pt x="0" y="264414"/>
                  </a:lnTo>
                  <a:lnTo>
                    <a:pt x="0" y="951738"/>
                  </a:lnTo>
                  <a:lnTo>
                    <a:pt x="528827" y="1216152"/>
                  </a:lnTo>
                  <a:lnTo>
                    <a:pt x="1057655" y="951738"/>
                  </a:lnTo>
                  <a:lnTo>
                    <a:pt x="1057655" y="264414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AE5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869435" y="7639811"/>
              <a:ext cx="1057910" cy="1216660"/>
            </a:xfrm>
            <a:custGeom>
              <a:avLst/>
              <a:gdLst/>
              <a:ahLst/>
              <a:cxnLst/>
              <a:rect l="l" t="t" r="r" b="b"/>
              <a:pathLst>
                <a:path w="1057910" h="1216659">
                  <a:moveTo>
                    <a:pt x="528827" y="0"/>
                  </a:moveTo>
                  <a:lnTo>
                    <a:pt x="1057655" y="264414"/>
                  </a:lnTo>
                  <a:lnTo>
                    <a:pt x="1057655" y="951738"/>
                  </a:lnTo>
                  <a:lnTo>
                    <a:pt x="528827" y="1216152"/>
                  </a:lnTo>
                  <a:lnTo>
                    <a:pt x="0" y="951738"/>
                  </a:lnTo>
                  <a:lnTo>
                    <a:pt x="0" y="264414"/>
                  </a:lnTo>
                  <a:lnTo>
                    <a:pt x="528827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4185920" y="7926705"/>
            <a:ext cx="426720" cy="6096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3970" marR="5080" indent="1270">
              <a:lnSpc>
                <a:spcPts val="1320"/>
              </a:lnSpc>
              <a:spcBef>
                <a:spcPts val="24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  Dub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Noida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3294634" y="8665209"/>
            <a:ext cx="1070610" cy="1229360"/>
            <a:chOff x="3294634" y="8665209"/>
            <a:chExt cx="1070610" cy="1229360"/>
          </a:xfrm>
        </p:grpSpPr>
        <p:sp>
          <p:nvSpPr>
            <p:cNvPr id="54" name="object 54"/>
            <p:cNvSpPr/>
            <p:nvPr/>
          </p:nvSpPr>
          <p:spPr>
            <a:xfrm>
              <a:off x="3300984" y="8671559"/>
              <a:ext cx="1057910" cy="1216660"/>
            </a:xfrm>
            <a:custGeom>
              <a:avLst/>
              <a:gdLst/>
              <a:ahLst/>
              <a:cxnLst/>
              <a:rect l="l" t="t" r="r" b="b"/>
              <a:pathLst>
                <a:path w="1057910" h="1216659">
                  <a:moveTo>
                    <a:pt x="528827" y="0"/>
                  </a:moveTo>
                  <a:lnTo>
                    <a:pt x="0" y="264414"/>
                  </a:lnTo>
                  <a:lnTo>
                    <a:pt x="0" y="951738"/>
                  </a:lnTo>
                  <a:lnTo>
                    <a:pt x="528827" y="1216152"/>
                  </a:lnTo>
                  <a:lnTo>
                    <a:pt x="1057655" y="951738"/>
                  </a:lnTo>
                  <a:lnTo>
                    <a:pt x="1057655" y="264414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AF4E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300984" y="8671559"/>
              <a:ext cx="1057910" cy="1216660"/>
            </a:xfrm>
            <a:custGeom>
              <a:avLst/>
              <a:gdLst/>
              <a:ahLst/>
              <a:cxnLst/>
              <a:rect l="l" t="t" r="r" b="b"/>
              <a:pathLst>
                <a:path w="1057910" h="1216659">
                  <a:moveTo>
                    <a:pt x="528827" y="0"/>
                  </a:moveTo>
                  <a:lnTo>
                    <a:pt x="1057655" y="264414"/>
                  </a:lnTo>
                  <a:lnTo>
                    <a:pt x="1057655" y="951738"/>
                  </a:lnTo>
                  <a:lnTo>
                    <a:pt x="528827" y="1216152"/>
                  </a:lnTo>
                  <a:lnTo>
                    <a:pt x="0" y="951738"/>
                  </a:lnTo>
                  <a:lnTo>
                    <a:pt x="0" y="264414"/>
                  </a:lnTo>
                  <a:lnTo>
                    <a:pt x="528827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 txBox="1"/>
          <p:nvPr/>
        </p:nvSpPr>
        <p:spPr>
          <a:xfrm>
            <a:off x="3577209" y="8958453"/>
            <a:ext cx="471805" cy="6096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ctr" marL="50800" marR="7620" indent="-1905">
              <a:lnSpc>
                <a:spcPts val="1320"/>
              </a:lnSpc>
              <a:spcBef>
                <a:spcPts val="24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Amit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umar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Ekchari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2153157" y="8665209"/>
            <a:ext cx="1069340" cy="1229360"/>
            <a:chOff x="2153157" y="8665209"/>
            <a:chExt cx="1069340" cy="1229360"/>
          </a:xfrm>
        </p:grpSpPr>
        <p:sp>
          <p:nvSpPr>
            <p:cNvPr id="58" name="object 58"/>
            <p:cNvSpPr/>
            <p:nvPr/>
          </p:nvSpPr>
          <p:spPr>
            <a:xfrm>
              <a:off x="2159507" y="8671559"/>
              <a:ext cx="1056640" cy="1216660"/>
            </a:xfrm>
            <a:custGeom>
              <a:avLst/>
              <a:gdLst/>
              <a:ahLst/>
              <a:cxnLst/>
              <a:rect l="l" t="t" r="r" b="b"/>
              <a:pathLst>
                <a:path w="1056639" h="1216659">
                  <a:moveTo>
                    <a:pt x="528066" y="0"/>
                  </a:moveTo>
                  <a:lnTo>
                    <a:pt x="0" y="264033"/>
                  </a:lnTo>
                  <a:lnTo>
                    <a:pt x="0" y="952119"/>
                  </a:lnTo>
                  <a:lnTo>
                    <a:pt x="528066" y="1216152"/>
                  </a:lnTo>
                  <a:lnTo>
                    <a:pt x="1056132" y="952119"/>
                  </a:lnTo>
                  <a:lnTo>
                    <a:pt x="1056132" y="264033"/>
                  </a:lnTo>
                  <a:lnTo>
                    <a:pt x="528066" y="0"/>
                  </a:lnTo>
                  <a:close/>
                </a:path>
              </a:pathLst>
            </a:custGeom>
            <a:solidFill>
              <a:srgbClr val="AF48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2159507" y="8671559"/>
              <a:ext cx="1056640" cy="1216660"/>
            </a:xfrm>
            <a:custGeom>
              <a:avLst/>
              <a:gdLst/>
              <a:ahLst/>
              <a:cxnLst/>
              <a:rect l="l" t="t" r="r" b="b"/>
              <a:pathLst>
                <a:path w="1056639" h="1216659">
                  <a:moveTo>
                    <a:pt x="528066" y="0"/>
                  </a:moveTo>
                  <a:lnTo>
                    <a:pt x="1056132" y="264033"/>
                  </a:lnTo>
                  <a:lnTo>
                    <a:pt x="1056132" y="952119"/>
                  </a:lnTo>
                  <a:lnTo>
                    <a:pt x="528066" y="1216152"/>
                  </a:lnTo>
                  <a:lnTo>
                    <a:pt x="0" y="952119"/>
                  </a:lnTo>
                  <a:lnTo>
                    <a:pt x="0" y="264033"/>
                  </a:lnTo>
                  <a:lnTo>
                    <a:pt x="528066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/>
          <p:nvPr/>
        </p:nvSpPr>
        <p:spPr>
          <a:xfrm>
            <a:off x="2387854" y="8958453"/>
            <a:ext cx="600710" cy="6096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00965" marR="5080" indent="-88900">
              <a:lnSpc>
                <a:spcPts val="1320"/>
              </a:lnSpc>
              <a:spcBef>
                <a:spcPts val="24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Amarje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 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Pandit</a:t>
            </a:r>
            <a:endParaRPr sz="12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  <a:spcBef>
                <a:spcPts val="375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Ekchari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2579877" y="9696957"/>
            <a:ext cx="1353820" cy="1229360"/>
            <a:chOff x="2579877" y="9696957"/>
            <a:chExt cx="1353820" cy="1229360"/>
          </a:xfrm>
        </p:grpSpPr>
        <p:sp>
          <p:nvSpPr>
            <p:cNvPr id="62" name="object 62"/>
            <p:cNvSpPr/>
            <p:nvPr/>
          </p:nvSpPr>
          <p:spPr>
            <a:xfrm>
              <a:off x="2586227" y="9703307"/>
              <a:ext cx="1341120" cy="1216660"/>
            </a:xfrm>
            <a:custGeom>
              <a:avLst/>
              <a:gdLst/>
              <a:ahLst/>
              <a:cxnLst/>
              <a:rect l="l" t="t" r="r" b="b"/>
              <a:pathLst>
                <a:path w="1341120" h="1216659">
                  <a:moveTo>
                    <a:pt x="670560" y="0"/>
                  </a:moveTo>
                  <a:lnTo>
                    <a:pt x="0" y="304038"/>
                  </a:lnTo>
                  <a:lnTo>
                    <a:pt x="0" y="912114"/>
                  </a:lnTo>
                  <a:lnTo>
                    <a:pt x="670560" y="1216152"/>
                  </a:lnTo>
                  <a:lnTo>
                    <a:pt x="1341120" y="912114"/>
                  </a:lnTo>
                  <a:lnTo>
                    <a:pt x="1341120" y="304038"/>
                  </a:lnTo>
                  <a:lnTo>
                    <a:pt x="670560" y="0"/>
                  </a:lnTo>
                  <a:close/>
                </a:path>
              </a:pathLst>
            </a:custGeom>
            <a:solidFill>
              <a:srgbClr val="B04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2586227" y="9703307"/>
              <a:ext cx="1341120" cy="1216660"/>
            </a:xfrm>
            <a:custGeom>
              <a:avLst/>
              <a:gdLst/>
              <a:ahLst/>
              <a:cxnLst/>
              <a:rect l="l" t="t" r="r" b="b"/>
              <a:pathLst>
                <a:path w="1341120" h="1216659">
                  <a:moveTo>
                    <a:pt x="670560" y="0"/>
                  </a:moveTo>
                  <a:lnTo>
                    <a:pt x="1341120" y="304038"/>
                  </a:lnTo>
                  <a:lnTo>
                    <a:pt x="1341120" y="912114"/>
                  </a:lnTo>
                  <a:lnTo>
                    <a:pt x="670560" y="1216152"/>
                  </a:lnTo>
                  <a:lnTo>
                    <a:pt x="0" y="912114"/>
                  </a:lnTo>
                  <a:lnTo>
                    <a:pt x="0" y="304038"/>
                  </a:lnTo>
                  <a:lnTo>
                    <a:pt x="670560" y="0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/>
          <p:cNvSpPr txBox="1"/>
          <p:nvPr/>
        </p:nvSpPr>
        <p:spPr>
          <a:xfrm>
            <a:off x="2903982" y="10023093"/>
            <a:ext cx="704850" cy="60833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 indent="90170">
              <a:lnSpc>
                <a:spcPts val="1320"/>
              </a:lnSpc>
              <a:spcBef>
                <a:spcPts val="240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Diwakar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C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dhary</a:t>
            </a:r>
            <a:endParaRPr sz="12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365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Bhagalpur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3863085" y="9696957"/>
            <a:ext cx="1070610" cy="1229360"/>
            <a:chOff x="3863085" y="9696957"/>
            <a:chExt cx="1070610" cy="1229360"/>
          </a:xfrm>
        </p:grpSpPr>
        <p:sp>
          <p:nvSpPr>
            <p:cNvPr id="66" name="object 66"/>
            <p:cNvSpPr/>
            <p:nvPr/>
          </p:nvSpPr>
          <p:spPr>
            <a:xfrm>
              <a:off x="3869435" y="9703307"/>
              <a:ext cx="1057910" cy="1216660"/>
            </a:xfrm>
            <a:custGeom>
              <a:avLst/>
              <a:gdLst/>
              <a:ahLst/>
              <a:cxnLst/>
              <a:rect l="l" t="t" r="r" b="b"/>
              <a:pathLst>
                <a:path w="1057910" h="1216659">
                  <a:moveTo>
                    <a:pt x="528827" y="0"/>
                  </a:moveTo>
                  <a:lnTo>
                    <a:pt x="0" y="264414"/>
                  </a:lnTo>
                  <a:lnTo>
                    <a:pt x="0" y="951738"/>
                  </a:lnTo>
                  <a:lnTo>
                    <a:pt x="528827" y="1216152"/>
                  </a:lnTo>
                  <a:lnTo>
                    <a:pt x="1057655" y="951738"/>
                  </a:lnTo>
                  <a:lnTo>
                    <a:pt x="1057655" y="264414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B13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3869435" y="9703307"/>
              <a:ext cx="1057910" cy="1216660"/>
            </a:xfrm>
            <a:custGeom>
              <a:avLst/>
              <a:gdLst/>
              <a:ahLst/>
              <a:cxnLst/>
              <a:rect l="l" t="t" r="r" b="b"/>
              <a:pathLst>
                <a:path w="1057910" h="1216659">
                  <a:moveTo>
                    <a:pt x="528827" y="0"/>
                  </a:moveTo>
                  <a:lnTo>
                    <a:pt x="1057655" y="264414"/>
                  </a:lnTo>
                  <a:lnTo>
                    <a:pt x="1057655" y="951738"/>
                  </a:lnTo>
                  <a:lnTo>
                    <a:pt x="528827" y="1216152"/>
                  </a:lnTo>
                  <a:lnTo>
                    <a:pt x="0" y="951738"/>
                  </a:lnTo>
                  <a:lnTo>
                    <a:pt x="0" y="264414"/>
                  </a:lnTo>
                  <a:lnTo>
                    <a:pt x="528827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/>
          <p:cNvSpPr txBox="1"/>
          <p:nvPr/>
        </p:nvSpPr>
        <p:spPr>
          <a:xfrm>
            <a:off x="4047235" y="9990201"/>
            <a:ext cx="704850" cy="6096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 indent="92710">
              <a:lnSpc>
                <a:spcPts val="1320"/>
              </a:lnSpc>
              <a:spcBef>
                <a:spcPts val="240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Santosh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C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dhary</a:t>
            </a:r>
            <a:endParaRPr sz="1200">
              <a:latin typeface="Calibri"/>
              <a:cs typeface="Calibri"/>
            </a:endParaRPr>
          </a:p>
          <a:p>
            <a:pPr marL="167640">
              <a:lnSpc>
                <a:spcPct val="100000"/>
              </a:lnSpc>
              <a:spcBef>
                <a:spcPts val="375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Noida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3294634" y="10728706"/>
            <a:ext cx="1070610" cy="1229360"/>
            <a:chOff x="3294634" y="10728706"/>
            <a:chExt cx="1070610" cy="1229360"/>
          </a:xfrm>
        </p:grpSpPr>
        <p:sp>
          <p:nvSpPr>
            <p:cNvPr id="70" name="object 70"/>
            <p:cNvSpPr/>
            <p:nvPr/>
          </p:nvSpPr>
          <p:spPr>
            <a:xfrm>
              <a:off x="3300984" y="10735056"/>
              <a:ext cx="1057910" cy="1216660"/>
            </a:xfrm>
            <a:custGeom>
              <a:avLst/>
              <a:gdLst/>
              <a:ahLst/>
              <a:cxnLst/>
              <a:rect l="l" t="t" r="r" b="b"/>
              <a:pathLst>
                <a:path w="1057910" h="1216659">
                  <a:moveTo>
                    <a:pt x="528827" y="0"/>
                  </a:moveTo>
                  <a:lnTo>
                    <a:pt x="0" y="264414"/>
                  </a:lnTo>
                  <a:lnTo>
                    <a:pt x="0" y="951738"/>
                  </a:lnTo>
                  <a:lnTo>
                    <a:pt x="528827" y="1216152"/>
                  </a:lnTo>
                  <a:lnTo>
                    <a:pt x="1057655" y="951738"/>
                  </a:lnTo>
                  <a:lnTo>
                    <a:pt x="1057655" y="264414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B33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3300984" y="10735056"/>
              <a:ext cx="1057910" cy="1216660"/>
            </a:xfrm>
            <a:custGeom>
              <a:avLst/>
              <a:gdLst/>
              <a:ahLst/>
              <a:cxnLst/>
              <a:rect l="l" t="t" r="r" b="b"/>
              <a:pathLst>
                <a:path w="1057910" h="1216659">
                  <a:moveTo>
                    <a:pt x="528827" y="0"/>
                  </a:moveTo>
                  <a:lnTo>
                    <a:pt x="1057655" y="264414"/>
                  </a:lnTo>
                  <a:lnTo>
                    <a:pt x="1057655" y="951738"/>
                  </a:lnTo>
                  <a:lnTo>
                    <a:pt x="528827" y="1216152"/>
                  </a:lnTo>
                  <a:lnTo>
                    <a:pt x="0" y="951738"/>
                  </a:lnTo>
                  <a:lnTo>
                    <a:pt x="0" y="264414"/>
                  </a:lnTo>
                  <a:lnTo>
                    <a:pt x="528827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 txBox="1"/>
          <p:nvPr/>
        </p:nvSpPr>
        <p:spPr>
          <a:xfrm>
            <a:off x="3551301" y="11021669"/>
            <a:ext cx="542290" cy="6096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29209" marR="5080" indent="63500">
              <a:lnSpc>
                <a:spcPts val="1320"/>
              </a:lnSpc>
              <a:spcBef>
                <a:spcPts val="240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Rajive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Achar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Finland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2153411" y="10728959"/>
            <a:ext cx="1068705" cy="1228725"/>
            <a:chOff x="2153411" y="10728959"/>
            <a:chExt cx="1068705" cy="1228725"/>
          </a:xfrm>
        </p:grpSpPr>
        <p:sp>
          <p:nvSpPr>
            <p:cNvPr id="74" name="object 74"/>
            <p:cNvSpPr/>
            <p:nvPr/>
          </p:nvSpPr>
          <p:spPr>
            <a:xfrm>
              <a:off x="2159507" y="10735055"/>
              <a:ext cx="1056640" cy="1216660"/>
            </a:xfrm>
            <a:custGeom>
              <a:avLst/>
              <a:gdLst/>
              <a:ahLst/>
              <a:cxnLst/>
              <a:rect l="l" t="t" r="r" b="b"/>
              <a:pathLst>
                <a:path w="1056639" h="1216659">
                  <a:moveTo>
                    <a:pt x="528066" y="0"/>
                  </a:moveTo>
                  <a:lnTo>
                    <a:pt x="0" y="264033"/>
                  </a:lnTo>
                  <a:lnTo>
                    <a:pt x="0" y="952119"/>
                  </a:lnTo>
                  <a:lnTo>
                    <a:pt x="528066" y="1216152"/>
                  </a:lnTo>
                  <a:lnTo>
                    <a:pt x="1056132" y="952119"/>
                  </a:lnTo>
                  <a:lnTo>
                    <a:pt x="1056132" y="264033"/>
                  </a:lnTo>
                  <a:lnTo>
                    <a:pt x="528066" y="0"/>
                  </a:lnTo>
                  <a:close/>
                </a:path>
              </a:pathLst>
            </a:custGeom>
            <a:solidFill>
              <a:srgbClr val="B43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2159507" y="10735055"/>
              <a:ext cx="1056640" cy="1216660"/>
            </a:xfrm>
            <a:custGeom>
              <a:avLst/>
              <a:gdLst/>
              <a:ahLst/>
              <a:cxnLst/>
              <a:rect l="l" t="t" r="r" b="b"/>
              <a:pathLst>
                <a:path w="1056639" h="1216659">
                  <a:moveTo>
                    <a:pt x="528066" y="0"/>
                  </a:moveTo>
                  <a:lnTo>
                    <a:pt x="1056132" y="264033"/>
                  </a:lnTo>
                  <a:lnTo>
                    <a:pt x="1056132" y="952119"/>
                  </a:lnTo>
                  <a:lnTo>
                    <a:pt x="528066" y="1216152"/>
                  </a:lnTo>
                  <a:lnTo>
                    <a:pt x="0" y="952119"/>
                  </a:lnTo>
                  <a:lnTo>
                    <a:pt x="0" y="264033"/>
                  </a:lnTo>
                  <a:lnTo>
                    <a:pt x="528066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" name="object 76"/>
          <p:cNvSpPr txBox="1"/>
          <p:nvPr/>
        </p:nvSpPr>
        <p:spPr>
          <a:xfrm>
            <a:off x="2317750" y="11021669"/>
            <a:ext cx="741045" cy="6096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ctr" marL="143510" marR="135890">
              <a:lnSpc>
                <a:spcPts val="1320"/>
              </a:lnSpc>
              <a:spcBef>
                <a:spcPts val="240"/>
              </a:spcBef>
            </a:pP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os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an 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Thakur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Madhubani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7999" cy="12191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95704" y="189738"/>
            <a:ext cx="328358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1010">
                <a:solidFill>
                  <a:srgbClr val="FF0000"/>
                </a:solidFill>
              </a:rPr>
              <a:t>Hel</a:t>
            </a:r>
            <a:r>
              <a:rPr dirty="0" sz="4800" spc="-1110">
                <a:solidFill>
                  <a:srgbClr val="FF0000"/>
                </a:solidFill>
              </a:rPr>
              <a:t>p</a:t>
            </a:r>
            <a:r>
              <a:rPr dirty="0" sz="4800" spc="-994">
                <a:solidFill>
                  <a:srgbClr val="FF0000"/>
                </a:solidFill>
              </a:rPr>
              <a:t> </a:t>
            </a:r>
            <a:r>
              <a:rPr dirty="0" sz="4800" spc="-830">
                <a:solidFill>
                  <a:srgbClr val="FF0000"/>
                </a:solidFill>
              </a:rPr>
              <a:t>U</a:t>
            </a:r>
            <a:r>
              <a:rPr dirty="0" sz="4800" spc="-515">
                <a:solidFill>
                  <a:srgbClr val="FF0000"/>
                </a:solidFill>
              </a:rPr>
              <a:t>s</a:t>
            </a:r>
            <a:r>
              <a:rPr dirty="0" sz="4800" spc="-990">
                <a:solidFill>
                  <a:srgbClr val="FF0000"/>
                </a:solidFill>
              </a:rPr>
              <a:t> </a:t>
            </a:r>
            <a:r>
              <a:rPr dirty="0" sz="4800" spc="-1155">
                <a:solidFill>
                  <a:srgbClr val="FF0000"/>
                </a:solidFill>
              </a:rPr>
              <a:t>Change</a:t>
            </a:r>
            <a:r>
              <a:rPr dirty="0" sz="4800" spc="-994">
                <a:solidFill>
                  <a:srgbClr val="FF0000"/>
                </a:solidFill>
              </a:rPr>
              <a:t> </a:t>
            </a:r>
            <a:r>
              <a:rPr dirty="0" sz="4800" spc="-969">
                <a:solidFill>
                  <a:srgbClr val="FF0000"/>
                </a:solidFill>
              </a:rPr>
              <a:t>Liv</a:t>
            </a:r>
            <a:r>
              <a:rPr dirty="0" sz="4800" spc="-1185">
                <a:solidFill>
                  <a:srgbClr val="FF0000"/>
                </a:solidFill>
              </a:rPr>
              <a:t>e</a:t>
            </a:r>
            <a:r>
              <a:rPr dirty="0" sz="4800" spc="-725">
                <a:solidFill>
                  <a:srgbClr val="FF0000"/>
                </a:solidFill>
              </a:rPr>
              <a:t>s</a:t>
            </a:r>
            <a:endParaRPr sz="4800"/>
          </a:p>
        </p:txBody>
      </p:sp>
      <p:sp>
        <p:nvSpPr>
          <p:cNvPr id="4" name="object 4"/>
          <p:cNvSpPr txBox="1"/>
          <p:nvPr/>
        </p:nvSpPr>
        <p:spPr>
          <a:xfrm>
            <a:off x="257047" y="1188847"/>
            <a:ext cx="6667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A/C</a:t>
            </a:r>
            <a:r>
              <a:rPr dirty="0" sz="10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Name-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7848" y="1188847"/>
            <a:ext cx="18992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FFFFFF"/>
                </a:solidFill>
                <a:latin typeface="Arial"/>
                <a:cs typeface="Arial"/>
              </a:rPr>
              <a:t>RURAL</a:t>
            </a:r>
            <a:r>
              <a:rPr dirty="0" sz="10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FUTURE</a:t>
            </a:r>
            <a:r>
              <a:rPr dirty="0" sz="10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FOUNDATION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7047" y="1646047"/>
            <a:ext cx="8445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FFFFFF"/>
                </a:solidFill>
                <a:latin typeface="Arial"/>
                <a:cs typeface="Arial"/>
              </a:rPr>
              <a:t>Account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–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14424" y="1646047"/>
            <a:ext cx="10071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FFFFFF"/>
                </a:solidFill>
                <a:latin typeface="Arial"/>
                <a:cs typeface="Arial"/>
              </a:rPr>
              <a:t>50200056114170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7047" y="2027047"/>
            <a:ext cx="7080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IFSC</a:t>
            </a:r>
            <a:r>
              <a:rPr dirty="0" sz="10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Code-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5572" y="2027047"/>
            <a:ext cx="8686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FFFFFF"/>
                </a:solidFill>
                <a:latin typeface="Arial"/>
                <a:cs typeface="Arial"/>
              </a:rPr>
              <a:t>HDFC0005129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7047" y="2408047"/>
            <a:ext cx="90614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FFFFFF"/>
                </a:solidFill>
                <a:latin typeface="Arial"/>
                <a:cs typeface="Arial"/>
              </a:rPr>
              <a:t>Account</a:t>
            </a: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Type-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43380" y="2408047"/>
            <a:ext cx="10210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Current</a:t>
            </a:r>
            <a:r>
              <a:rPr dirty="0" sz="10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Arial"/>
                <a:cs typeface="Arial"/>
              </a:rPr>
              <a:t>Account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7047" y="2789301"/>
            <a:ext cx="7569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Bank</a:t>
            </a:r>
            <a:r>
              <a:rPr dirty="0" sz="10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Name-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9184" y="2789301"/>
            <a:ext cx="72326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HDFC</a:t>
            </a:r>
            <a:r>
              <a:rPr dirty="0" sz="10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Bank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7047" y="3170301"/>
            <a:ext cx="8483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Bank</a:t>
            </a:r>
            <a:r>
              <a:rPr dirty="0" sz="10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Branch-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0520" y="3170301"/>
            <a:ext cx="16903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SKY</a:t>
            </a: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Garden</a:t>
            </a:r>
            <a:r>
              <a:rPr dirty="0" sz="10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Greater</a:t>
            </a:r>
            <a:r>
              <a:rPr dirty="0" sz="10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NOIDA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7047" y="3551301"/>
            <a:ext cx="56769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FFFFFF"/>
                </a:solidFill>
                <a:latin typeface="Arial"/>
                <a:cs typeface="Arial"/>
              </a:rPr>
              <a:t>PAN</a:t>
            </a:r>
            <a:r>
              <a:rPr dirty="0" sz="105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No: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36601" y="3551301"/>
            <a:ext cx="86995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5" b="1">
                <a:solidFill>
                  <a:srgbClr val="FFFFFF"/>
                </a:solidFill>
                <a:latin typeface="Arial"/>
                <a:cs typeface="Arial"/>
              </a:rPr>
              <a:t>AAETR2399P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48025" y="1186941"/>
            <a:ext cx="314642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Rural Future Foundation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is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a non-profit organization . 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Your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donation 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will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be used to fulfill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the 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mission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of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Rural 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Future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Foundation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to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provide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data</a:t>
            </a:r>
            <a:r>
              <a:rPr dirty="0" sz="1000" spc="26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driven</a:t>
            </a:r>
            <a:r>
              <a:rPr dirty="0" sz="1000" spc="27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tech- 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solutions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using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best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 practices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to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create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a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replicable </a:t>
            </a:r>
            <a:r>
              <a:rPr dirty="0" sz="1000" spc="-265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model of sustainable development 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for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vulnerable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rural 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population,</a:t>
            </a:r>
            <a:r>
              <a:rPr dirty="0" sz="1000" spc="105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and</a:t>
            </a:r>
            <a:r>
              <a:rPr dirty="0" sz="1000" spc="1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improve</a:t>
            </a:r>
            <a:r>
              <a:rPr dirty="0" sz="1000" spc="11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the</a:t>
            </a:r>
            <a:r>
              <a:rPr dirty="0" sz="1000" spc="114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lives</a:t>
            </a:r>
            <a:r>
              <a:rPr dirty="0" sz="1000" spc="125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and</a:t>
            </a:r>
            <a:r>
              <a:rPr dirty="0" sz="1000" spc="114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living</a:t>
            </a:r>
            <a:r>
              <a:rPr dirty="0" sz="1000" spc="12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conditions </a:t>
            </a:r>
            <a:r>
              <a:rPr dirty="0" sz="1000" spc="-265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of 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many</a:t>
            </a:r>
            <a:r>
              <a:rPr dirty="0" sz="1000" spc="-2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in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desperate</a:t>
            </a:r>
            <a:r>
              <a:rPr dirty="0" sz="1000" spc="-15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and</a:t>
            </a:r>
            <a:r>
              <a:rPr dirty="0" sz="1000" spc="-2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urgent</a:t>
            </a:r>
            <a:r>
              <a:rPr dirty="0" sz="100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FFFF00"/>
                </a:solidFill>
                <a:latin typeface="Arial MT"/>
                <a:cs typeface="Arial MT"/>
              </a:rPr>
              <a:t>need</a:t>
            </a:r>
            <a:r>
              <a:rPr dirty="0" sz="1000" spc="-2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of</a:t>
            </a:r>
            <a:r>
              <a:rPr dirty="0" sz="1000" spc="-15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FFFF00"/>
                </a:solidFill>
                <a:latin typeface="Arial MT"/>
                <a:cs typeface="Arial MT"/>
              </a:rPr>
              <a:t>assistance</a:t>
            </a:r>
            <a:r>
              <a:rPr dirty="0" sz="1000" spc="-5">
                <a:solidFill>
                  <a:srgbClr val="6F2F9F"/>
                </a:solidFill>
                <a:latin typeface="Arial MT"/>
                <a:cs typeface="Arial MT"/>
              </a:rPr>
              <a:t>.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48025" y="2371470"/>
            <a:ext cx="314388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50000"/>
              </a:lnSpc>
              <a:spcBef>
                <a:spcPts val="100"/>
              </a:spcBef>
            </a:pPr>
            <a:r>
              <a:rPr dirty="0" u="heavy" sz="1200" spc="-35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You</a:t>
            </a:r>
            <a:r>
              <a:rPr dirty="0" u="heavy" sz="1200" spc="-30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5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may</a:t>
            </a:r>
            <a:r>
              <a:rPr dirty="0" u="heavy" sz="1200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 also</a:t>
            </a:r>
            <a:r>
              <a:rPr dirty="0" u="heavy" sz="1200" spc="5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5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send</a:t>
            </a:r>
            <a:r>
              <a:rPr dirty="0" u="heavy" sz="1200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5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Books,</a:t>
            </a:r>
            <a:r>
              <a:rPr dirty="0" u="heavy" sz="1200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 Digital </a:t>
            </a:r>
            <a:r>
              <a:rPr dirty="0" sz="1200" spc="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u="heavy" sz="1200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Equipment's, </a:t>
            </a:r>
            <a:r>
              <a:rPr dirty="0" u="heavy" sz="1200" spc="-5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library furniture, glucometer </a:t>
            </a:r>
            <a:r>
              <a:rPr dirty="0" sz="120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u="heavy" sz="1200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etc.</a:t>
            </a:r>
            <a:r>
              <a:rPr dirty="0" u="heavy" sz="1200" spc="-15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5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at our</a:t>
            </a:r>
            <a:r>
              <a:rPr dirty="0" u="heavy" sz="1200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 field</a:t>
            </a:r>
            <a:r>
              <a:rPr dirty="0" u="heavy" sz="1200" spc="15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5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operation</a:t>
            </a:r>
            <a:r>
              <a:rPr dirty="0" u="heavy" sz="1200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5" b="1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office.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4447" y="7173108"/>
            <a:ext cx="5203190" cy="4770755"/>
          </a:xfrm>
          <a:prstGeom prst="rect">
            <a:avLst/>
          </a:prstGeom>
        </p:spPr>
        <p:txBody>
          <a:bodyPr wrap="square" lIns="0" tIns="3155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85"/>
              </a:spcBef>
            </a:pPr>
            <a:r>
              <a:rPr dirty="0" sz="6600" spc="-1490" i="1">
                <a:solidFill>
                  <a:srgbClr val="FF0000"/>
                </a:solidFill>
                <a:latin typeface="Trebuchet MS"/>
                <a:cs typeface="Trebuchet MS"/>
              </a:rPr>
              <a:t>Contact</a:t>
            </a:r>
            <a:r>
              <a:rPr dirty="0" sz="6600" spc="-340" i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600" spc="-925" i="1">
                <a:solidFill>
                  <a:srgbClr val="FF0000"/>
                </a:solidFill>
                <a:latin typeface="Trebuchet MS"/>
                <a:cs typeface="Trebuchet MS"/>
              </a:rPr>
              <a:t>Us</a:t>
            </a:r>
            <a:endParaRPr sz="6600">
              <a:latin typeface="Trebuchet MS"/>
              <a:cs typeface="Trebuchet MS"/>
            </a:endParaRPr>
          </a:p>
          <a:p>
            <a:pPr marL="12700">
              <a:lnSpc>
                <a:spcPts val="2135"/>
              </a:lnSpc>
              <a:spcBef>
                <a:spcPts val="650"/>
              </a:spcBef>
            </a:pPr>
            <a:r>
              <a:rPr dirty="0" sz="1800" spc="-5">
                <a:solidFill>
                  <a:srgbClr val="001F5F"/>
                </a:solidFill>
                <a:latin typeface="Arial MT"/>
                <a:cs typeface="Arial MT"/>
              </a:rPr>
              <a:t>Field</a:t>
            </a:r>
            <a:r>
              <a:rPr dirty="0" sz="1800" spc="-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Arial MT"/>
                <a:cs typeface="Arial MT"/>
              </a:rPr>
              <a:t>Operation</a:t>
            </a:r>
            <a:r>
              <a:rPr dirty="0" sz="1800" spc="-15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Arial MT"/>
                <a:cs typeface="Arial MT"/>
              </a:rPr>
              <a:t>Office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1895"/>
              </a:lnSpc>
            </a:pPr>
            <a:r>
              <a:rPr dirty="0" sz="1600" spc="-15">
                <a:solidFill>
                  <a:srgbClr val="5A5A5A"/>
                </a:solidFill>
                <a:latin typeface="Calibri"/>
                <a:cs typeface="Calibri"/>
              </a:rPr>
              <a:t>Vill-Rasalpur,</a:t>
            </a:r>
            <a:r>
              <a:rPr dirty="0" sz="1600" spc="-25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A5A5A"/>
                </a:solidFill>
                <a:latin typeface="Calibri"/>
                <a:cs typeface="Calibri"/>
              </a:rPr>
              <a:t>Post-Ekchari,</a:t>
            </a:r>
            <a:r>
              <a:rPr dirty="0" sz="1600" spc="15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5A5A5A"/>
                </a:solidFill>
                <a:latin typeface="Calibri"/>
                <a:cs typeface="Calibri"/>
              </a:rPr>
              <a:t>District-Bhagalpur,</a:t>
            </a:r>
            <a:r>
              <a:rPr dirty="0" sz="1600" spc="-2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5A5A5A"/>
                </a:solidFill>
                <a:latin typeface="Calibri"/>
                <a:cs typeface="Calibri"/>
              </a:rPr>
              <a:t>Bihar-813204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2135"/>
              </a:lnSpc>
              <a:spcBef>
                <a:spcPts val="50"/>
              </a:spcBef>
            </a:pPr>
            <a:r>
              <a:rPr dirty="0" sz="1800" spc="-5">
                <a:solidFill>
                  <a:srgbClr val="001F5F"/>
                </a:solidFill>
                <a:latin typeface="Arial MT"/>
                <a:cs typeface="Arial MT"/>
              </a:rPr>
              <a:t>Head</a:t>
            </a:r>
            <a:r>
              <a:rPr dirty="0" sz="1800" spc="-4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Arial MT"/>
                <a:cs typeface="Arial MT"/>
              </a:rPr>
              <a:t>Office</a:t>
            </a:r>
            <a:endParaRPr sz="1800">
              <a:latin typeface="Arial MT"/>
              <a:cs typeface="Arial MT"/>
            </a:endParaRPr>
          </a:p>
          <a:p>
            <a:pPr marL="12700" marR="351155">
              <a:lnSpc>
                <a:spcPts val="1930"/>
              </a:lnSpc>
              <a:spcBef>
                <a:spcPts val="30"/>
              </a:spcBef>
            </a:pPr>
            <a:r>
              <a:rPr dirty="0" sz="1600" spc="-5">
                <a:solidFill>
                  <a:srgbClr val="5A5A5A"/>
                </a:solidFill>
                <a:latin typeface="Calibri"/>
                <a:cs typeface="Calibri"/>
              </a:rPr>
              <a:t>C-205,</a:t>
            </a:r>
            <a:r>
              <a:rPr dirty="0" sz="1600" spc="5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A5A5A"/>
                </a:solidFill>
                <a:latin typeface="Calibri"/>
                <a:cs typeface="Calibri"/>
              </a:rPr>
              <a:t>French</a:t>
            </a:r>
            <a:r>
              <a:rPr dirty="0" sz="1600" spc="15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5A5A5A"/>
                </a:solidFill>
                <a:latin typeface="Calibri"/>
                <a:cs typeface="Calibri"/>
              </a:rPr>
              <a:t>Apartment,</a:t>
            </a:r>
            <a:r>
              <a:rPr dirty="0" sz="160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A5A5A"/>
                </a:solidFill>
                <a:latin typeface="Calibri"/>
                <a:cs typeface="Calibri"/>
              </a:rPr>
              <a:t>Sector-16B,</a:t>
            </a:r>
            <a:r>
              <a:rPr dirty="0" sz="1600" spc="6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25">
                <a:solidFill>
                  <a:srgbClr val="5A5A5A"/>
                </a:solidFill>
                <a:latin typeface="Calibri"/>
                <a:cs typeface="Calibri"/>
              </a:rPr>
              <a:t>GH-07B,P.S.</a:t>
            </a:r>
            <a:r>
              <a:rPr dirty="0" sz="1600" spc="2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A5A5A"/>
                </a:solidFill>
                <a:latin typeface="Calibri"/>
                <a:cs typeface="Calibri"/>
              </a:rPr>
              <a:t>Bisrakh, </a:t>
            </a:r>
            <a:r>
              <a:rPr dirty="0" sz="1600" spc="-35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A5A5A"/>
                </a:solidFill>
                <a:latin typeface="Calibri"/>
                <a:cs typeface="Calibri"/>
              </a:rPr>
              <a:t>Greater</a:t>
            </a:r>
            <a:r>
              <a:rPr dirty="0" sz="1600" spc="2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5A5A5A"/>
                </a:solidFill>
                <a:latin typeface="Calibri"/>
                <a:cs typeface="Calibri"/>
              </a:rPr>
              <a:t>Noida</a:t>
            </a:r>
            <a:r>
              <a:rPr dirty="0" sz="160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5A5A5A"/>
                </a:solidFill>
                <a:latin typeface="Calibri"/>
                <a:cs typeface="Calibri"/>
              </a:rPr>
              <a:t>West,</a:t>
            </a:r>
            <a:r>
              <a:rPr dirty="0" sz="1600" spc="5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25">
                <a:solidFill>
                  <a:srgbClr val="5A5A5A"/>
                </a:solidFill>
                <a:latin typeface="Calibri"/>
                <a:cs typeface="Calibri"/>
              </a:rPr>
              <a:t>U.P.-201308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2110"/>
              </a:lnSpc>
            </a:pPr>
            <a:r>
              <a:rPr dirty="0" sz="1800" spc="-5">
                <a:solidFill>
                  <a:srgbClr val="001F5F"/>
                </a:solidFill>
                <a:latin typeface="Arial MT"/>
                <a:cs typeface="Arial MT"/>
              </a:rPr>
              <a:t>Registered</a:t>
            </a:r>
            <a:r>
              <a:rPr dirty="0" sz="1800" spc="-2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Arial MT"/>
                <a:cs typeface="Arial MT"/>
              </a:rPr>
              <a:t>Office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1895"/>
              </a:lnSpc>
            </a:pPr>
            <a:r>
              <a:rPr dirty="0" sz="1600" spc="-10">
                <a:solidFill>
                  <a:srgbClr val="5A5A5A"/>
                </a:solidFill>
                <a:latin typeface="Calibri"/>
                <a:cs typeface="Calibri"/>
              </a:rPr>
              <a:t>J-8/105,</a:t>
            </a:r>
            <a:r>
              <a:rPr dirty="0" sz="1600" spc="5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A5A5A"/>
                </a:solidFill>
                <a:latin typeface="Calibri"/>
                <a:cs typeface="Calibri"/>
              </a:rPr>
              <a:t>Second</a:t>
            </a:r>
            <a:r>
              <a:rPr dirty="0" sz="1600" spc="4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5A5A5A"/>
                </a:solidFill>
                <a:latin typeface="Calibri"/>
                <a:cs typeface="Calibri"/>
              </a:rPr>
              <a:t>Floor,Rajouri</a:t>
            </a:r>
            <a:r>
              <a:rPr dirty="0" sz="1600" spc="5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A5A5A"/>
                </a:solidFill>
                <a:latin typeface="Calibri"/>
                <a:cs typeface="Calibri"/>
              </a:rPr>
              <a:t>Garden,</a:t>
            </a:r>
            <a:r>
              <a:rPr dirty="0" sz="1600" spc="3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A5A5A"/>
                </a:solidFill>
                <a:latin typeface="Calibri"/>
                <a:cs typeface="Calibri"/>
              </a:rPr>
              <a:t>J-7,New</a:t>
            </a:r>
            <a:r>
              <a:rPr dirty="0" sz="1600" spc="5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5A5A5A"/>
                </a:solidFill>
                <a:latin typeface="Calibri"/>
                <a:cs typeface="Calibri"/>
              </a:rPr>
              <a:t>Delhi</a:t>
            </a:r>
            <a:r>
              <a:rPr dirty="0" sz="1600" spc="5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A5A5A"/>
                </a:solidFill>
                <a:latin typeface="Calibri"/>
                <a:cs typeface="Calibri"/>
              </a:rPr>
              <a:t>-110017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800">
                <a:solidFill>
                  <a:srgbClr val="001F5F"/>
                </a:solidFill>
                <a:latin typeface="Arial MT"/>
                <a:cs typeface="Arial MT"/>
              </a:rPr>
              <a:t>Whats</a:t>
            </a:r>
            <a:r>
              <a:rPr dirty="0" sz="1800" spc="-11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Arial MT"/>
                <a:cs typeface="Arial MT"/>
              </a:rPr>
              <a:t>App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1914"/>
              </a:lnSpc>
              <a:spcBef>
                <a:spcPts val="10"/>
              </a:spcBef>
            </a:pPr>
            <a:r>
              <a:rPr dirty="0" sz="1600" spc="-5">
                <a:solidFill>
                  <a:srgbClr val="5A5A5A"/>
                </a:solidFill>
                <a:latin typeface="Arial MT"/>
                <a:cs typeface="Arial MT"/>
              </a:rPr>
              <a:t>9871874406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ts val="2155"/>
              </a:lnSpc>
            </a:pPr>
            <a:r>
              <a:rPr dirty="0" sz="1800" spc="-5">
                <a:solidFill>
                  <a:srgbClr val="001F5F"/>
                </a:solidFill>
                <a:latin typeface="Arial MT"/>
                <a:cs typeface="Arial MT"/>
              </a:rPr>
              <a:t>Email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1914"/>
              </a:lnSpc>
              <a:spcBef>
                <a:spcPts val="10"/>
              </a:spcBef>
            </a:pPr>
            <a:r>
              <a:rPr dirty="0" u="sng" sz="16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contact@ruralfuture.in</a:t>
            </a:r>
            <a:r>
              <a:rPr dirty="0" sz="1600" spc="65">
                <a:solidFill>
                  <a:srgbClr val="0462C1"/>
                </a:solidFill>
                <a:latin typeface="Arial MT"/>
                <a:cs typeface="Arial MT"/>
                <a:hlinkClick r:id="rId3"/>
              </a:rPr>
              <a:t> </a:t>
            </a:r>
            <a:r>
              <a:rPr dirty="0" sz="1600" spc="-5">
                <a:latin typeface="Arial MT"/>
                <a:cs typeface="Arial MT"/>
              </a:rPr>
              <a:t>: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u="sng" sz="16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4"/>
              </a:rPr>
              <a:t>ruralfuturefoundation@gmail.com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ts val="2155"/>
              </a:lnSpc>
            </a:pPr>
            <a:r>
              <a:rPr dirty="0" sz="1800" spc="-10">
                <a:solidFill>
                  <a:srgbClr val="001F5F"/>
                </a:solidFill>
                <a:latin typeface="Arial MT"/>
                <a:cs typeface="Arial MT"/>
              </a:rPr>
              <a:t>Website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u="sng" sz="16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5"/>
              </a:rPr>
              <a:t>www.ruralfuture.in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MHIMC-HP</dc:creator>
  <dc:title>PowerPoint Presentation</dc:title>
  <dcterms:created xsi:type="dcterms:W3CDTF">2021-12-28T09:33:20Z</dcterms:created>
  <dcterms:modified xsi:type="dcterms:W3CDTF">2021-12-28T09:33:20Z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2021-12-28T00:00:00Z</vt:filetime>
  </property>
</Properties>
</file>